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8" r:id="rId3"/>
    <p:sldId id="260" r:id="rId4"/>
    <p:sldId id="270" r:id="rId5"/>
    <p:sldId id="271" r:id="rId6"/>
    <p:sldId id="272" r:id="rId7"/>
    <p:sldId id="273" r:id="rId8"/>
    <p:sldId id="264" r:id="rId9"/>
    <p:sldId id="268" r:id="rId10"/>
    <p:sldId id="265" r:id="rId11"/>
    <p:sldId id="266" r:id="rId12"/>
    <p:sldId id="267" r:id="rId13"/>
    <p:sldId id="275" r:id="rId14"/>
    <p:sldId id="261" r:id="rId15"/>
    <p:sldId id="263" r:id="rId16"/>
    <p:sldId id="276" r:id="rId17"/>
    <p:sldId id="277" r:id="rId18"/>
    <p:sldId id="279" r:id="rId19"/>
    <p:sldId id="278" r:id="rId20"/>
    <p:sldId id="28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A6ED9E-6260-4AE2-B68C-2300F5D5D26A}" v="122" dt="2025-02-05T07:16:30.6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61" autoAdjust="0"/>
    <p:restoredTop sz="94665"/>
  </p:normalViewPr>
  <p:slideViewPr>
    <p:cSldViewPr snapToGrid="0">
      <p:cViewPr varScale="1">
        <p:scale>
          <a:sx n="155" d="100"/>
          <a:sy n="155" d="100"/>
        </p:scale>
        <p:origin x="179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A539E6-C21A-764F-B672-58AFCED0CAFC}" type="datetimeFigureOut">
              <a:rPr lang="en-US" smtClean="0"/>
              <a:t>2/18/25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68D1B5-8398-B642-BB05-A7E49D7E3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990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68D1B5-8398-B642-BB05-A7E49D7E3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249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FDCA5-87E1-4761-57EA-FCAC6E5FF2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A21C29-7BD3-A9D5-800B-3881352A50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F47AB8-7979-A9E7-972F-368EE9755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A3C79-F7C0-4776-A15C-9018483320E0}" type="datetimeFigureOut">
              <a:rPr lang="en-US" smtClean="0"/>
              <a:t>2/18/25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6F6FD7-890B-AB98-D0B8-25E14E32C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A5C62-EAFC-917C-8DA4-327DA9154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D5031-23EF-4D8D-9A41-B6A86A8AB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870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3EDBB-8697-2272-5F23-FE31ACF6D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4CC263-4B0C-1C40-D73B-649C83BAF3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AD7A46-4352-29FF-5217-1B681E5CC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A3C79-F7C0-4776-A15C-9018483320E0}" type="datetimeFigureOut">
              <a:rPr lang="en-US" smtClean="0"/>
              <a:t>2/18/25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D258D4-CC5F-09F5-A179-DCE60B828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D5AD08-1879-C6E4-41DD-5CD28991B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D5031-23EF-4D8D-9A41-B6A86A8AB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583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ED813B-0280-ADCE-3014-F0877FDE0E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14D1D7-DB5B-3AD1-7FE2-6E9307D575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5A763-DBEC-4DF2-F277-9911EB3C9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A3C79-F7C0-4776-A15C-9018483320E0}" type="datetimeFigureOut">
              <a:rPr lang="en-US" smtClean="0"/>
              <a:t>2/18/25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D024C-9D64-DF58-64B0-5C7EE949F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FFAD52-0F03-7D2B-BD50-82E1300C9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D5031-23EF-4D8D-9A41-B6A86A8AB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44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CDDCB-EF4A-E798-37E1-77E3EC6E9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46FDB-1F4C-C23F-4E3F-3D36C416B2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05FA04-AED7-CA2B-D163-AB0B248CD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A3C79-F7C0-4776-A15C-9018483320E0}" type="datetimeFigureOut">
              <a:rPr lang="en-US" smtClean="0"/>
              <a:t>2/18/25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ABBB25-114E-AE02-6809-5F9E4F5A4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33F4FE-AD89-5781-4AD5-1654D7B4C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D5031-23EF-4D8D-9A41-B6A86A8AB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396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0875E-B4D0-23DC-5EE6-8DCDEC56F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E5747A-3749-762E-DA29-373439BFD4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963CE2-BB99-AB70-45CF-ED933626F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A3C79-F7C0-4776-A15C-9018483320E0}" type="datetimeFigureOut">
              <a:rPr lang="en-US" smtClean="0"/>
              <a:t>2/18/25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FA289-87EE-12AA-240A-DD4C2C51E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253E3-4B4F-C714-C99A-ADD9D9724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D5031-23EF-4D8D-9A41-B6A86A8AB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753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EB861-DAB0-C0AC-1534-CE4B4599A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FEFE6-70C8-78B2-DE98-5D8F30D8B7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BE26D-93CF-9E03-F058-743D7CDDDB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F9D04B-A88A-C73C-3ACC-A52849657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A3C79-F7C0-4776-A15C-9018483320E0}" type="datetimeFigureOut">
              <a:rPr lang="en-US" smtClean="0"/>
              <a:t>2/18/25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D6251-270F-9DDE-28B0-92AAEDD37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2162AB-1ED6-CB6F-3623-B124FDC90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D5031-23EF-4D8D-9A41-B6A86A8AB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639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2B78A-E3AB-051A-40B2-46658DA40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6D1D72-5804-02D1-D46A-AE70384C86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5B50E8-0872-26E2-6FF8-D42B97DD52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50A397-F302-4DFD-88F4-D501C53667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C7BFF7-3028-6225-718D-E410AC44A9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A3BB60-11BC-5717-036E-687E7B504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A3C79-F7C0-4776-A15C-9018483320E0}" type="datetimeFigureOut">
              <a:rPr lang="en-US" smtClean="0"/>
              <a:t>2/18/25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D16C30-E096-C57A-AFDA-383AE7658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6810F2-DCF1-3156-9BAA-6A73798F8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D5031-23EF-4D8D-9A41-B6A86A8AB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088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8ED8-170E-B88F-C597-B3646D0B3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FE74C7-85E9-18E0-0D51-4E3EFBF05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A3C79-F7C0-4776-A15C-9018483320E0}" type="datetimeFigureOut">
              <a:rPr lang="en-US" smtClean="0"/>
              <a:t>2/18/25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181A86-3247-6374-D572-E0448DFE6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6E3766-B3A3-716B-4593-C368356C6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D5031-23EF-4D8D-9A41-B6A86A8AB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279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03238B-FD77-4591-A5A0-B71F12328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A3C79-F7C0-4776-A15C-9018483320E0}" type="datetimeFigureOut">
              <a:rPr lang="en-US" smtClean="0"/>
              <a:t>2/18/25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CEC42F-2822-4E64-9085-129133ACF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44BBD5-95A9-5E2E-56C9-D7D672D82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D5031-23EF-4D8D-9A41-B6A86A8AB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311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35D81-4ADD-ABA7-AE46-C3E5CECF8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8F496-2713-9203-AD7D-12213D1F6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4C454E-19CB-C520-B436-41CD80DC16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EB0D3A-7E1D-B8A5-CB43-D5A8D693E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A3C79-F7C0-4776-A15C-9018483320E0}" type="datetimeFigureOut">
              <a:rPr lang="en-US" smtClean="0"/>
              <a:t>2/18/25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11D208-DD40-17D2-13BC-BE24AF93D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9DBD38-B232-0498-F9D2-14EF1B265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D5031-23EF-4D8D-9A41-B6A86A8AB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41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55291-AC44-FC59-6690-911033BCC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D2AF87-5AB9-7458-552F-6178036CB8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9DCA19-A026-8165-332F-E956E1B28A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884276-E1D7-FCC0-0CCE-78062DBD2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A3C79-F7C0-4776-A15C-9018483320E0}" type="datetimeFigureOut">
              <a:rPr lang="en-US" smtClean="0"/>
              <a:t>2/18/25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FEFD5D-8E92-AD9D-49D1-C6F53F13B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BE32B0-1302-3DA2-CB60-ACA9AF2FE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D5031-23EF-4D8D-9A41-B6A86A8AB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72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AA348F-C40D-18BC-DE80-5FD8C8879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4774C-41DC-CBDC-8F90-030FCAD83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BACB75-28FB-53B9-E65C-7B8A816109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2A3C79-F7C0-4776-A15C-9018483320E0}" type="datetimeFigureOut">
              <a:rPr lang="en-US" smtClean="0"/>
              <a:t>2/18/25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23F0B-DD35-7DB4-4BD0-BFF10BCEB6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1325A-0C10-AC38-D67C-A257643DA1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BD5031-23EF-4D8D-9A41-B6A86A8AB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559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7.pn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ssorted items on a floor">
            <a:extLst>
              <a:ext uri="{FF2B5EF4-FFF2-40B4-BE49-F238E27FC236}">
                <a16:creationId xmlns:a16="http://schemas.microsoft.com/office/drawing/2014/main" id="{27AC7EBE-DAEA-F5F3-4D29-C61394EA243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0" y="11919"/>
            <a:ext cx="966964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AB9010-4737-F9EC-4F20-759D1938DD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58508" y="1582985"/>
            <a:ext cx="3445765" cy="4068667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5200" dirty="0"/>
              <a:t>Scouting America</a:t>
            </a:r>
            <a:br>
              <a:rPr lang="en-US" sz="5200" dirty="0"/>
            </a:br>
            <a:r>
              <a:rPr lang="en-US" sz="5200" dirty="0"/>
              <a:t>Troops 171B &amp; 171G</a:t>
            </a:r>
          </a:p>
        </p:txBody>
      </p:sp>
    </p:spTree>
    <p:extLst>
      <p:ext uri="{BB962C8B-B14F-4D97-AF65-F5344CB8AC3E}">
        <p14:creationId xmlns:p14="http://schemas.microsoft.com/office/powerpoint/2010/main" val="177837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917FB8-82F4-7068-7AFC-8CE23E1CD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9AB13476-CE21-4746-B044-FD491AC84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FE2898-FFD9-FE71-C54E-EDCA582F1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328" y="429768"/>
            <a:ext cx="4095072" cy="1642533"/>
          </a:xfrm>
        </p:spPr>
        <p:txBody>
          <a:bodyPr anchor="b">
            <a:normAutofit/>
          </a:bodyPr>
          <a:lstStyle/>
          <a:p>
            <a:r>
              <a:rPr lang="en-US" sz="5000"/>
              <a:t>High Adventure - AK</a:t>
            </a:r>
          </a:p>
        </p:txBody>
      </p:sp>
      <p:sp>
        <p:nvSpPr>
          <p:cNvPr id="59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9328" y="2423160"/>
            <a:ext cx="3877056" cy="18288"/>
          </a:xfrm>
          <a:custGeom>
            <a:avLst/>
            <a:gdLst>
              <a:gd name="connsiteX0" fmla="*/ 0 w 3877056"/>
              <a:gd name="connsiteY0" fmla="*/ 0 h 18288"/>
              <a:gd name="connsiteX1" fmla="*/ 723717 w 3877056"/>
              <a:gd name="connsiteY1" fmla="*/ 0 h 18288"/>
              <a:gd name="connsiteX2" fmla="*/ 1447434 w 3877056"/>
              <a:gd name="connsiteY2" fmla="*/ 0 h 18288"/>
              <a:gd name="connsiteX3" fmla="*/ 1977299 w 3877056"/>
              <a:gd name="connsiteY3" fmla="*/ 0 h 18288"/>
              <a:gd name="connsiteX4" fmla="*/ 2623475 w 3877056"/>
              <a:gd name="connsiteY4" fmla="*/ 0 h 18288"/>
              <a:gd name="connsiteX5" fmla="*/ 3192109 w 3877056"/>
              <a:gd name="connsiteY5" fmla="*/ 0 h 18288"/>
              <a:gd name="connsiteX6" fmla="*/ 3877056 w 3877056"/>
              <a:gd name="connsiteY6" fmla="*/ 0 h 18288"/>
              <a:gd name="connsiteX7" fmla="*/ 3877056 w 3877056"/>
              <a:gd name="connsiteY7" fmla="*/ 18288 h 18288"/>
              <a:gd name="connsiteX8" fmla="*/ 3230880 w 3877056"/>
              <a:gd name="connsiteY8" fmla="*/ 18288 h 18288"/>
              <a:gd name="connsiteX9" fmla="*/ 2662245 w 3877056"/>
              <a:gd name="connsiteY9" fmla="*/ 18288 h 18288"/>
              <a:gd name="connsiteX10" fmla="*/ 2016069 w 3877056"/>
              <a:gd name="connsiteY10" fmla="*/ 18288 h 18288"/>
              <a:gd name="connsiteX11" fmla="*/ 1408664 w 3877056"/>
              <a:gd name="connsiteY11" fmla="*/ 18288 h 18288"/>
              <a:gd name="connsiteX12" fmla="*/ 840029 w 3877056"/>
              <a:gd name="connsiteY12" fmla="*/ 18288 h 18288"/>
              <a:gd name="connsiteX13" fmla="*/ 0 w 3877056"/>
              <a:gd name="connsiteY13" fmla="*/ 18288 h 18288"/>
              <a:gd name="connsiteX14" fmla="*/ 0 w 3877056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7056" h="18288" fill="none" extrusionOk="0">
                <a:moveTo>
                  <a:pt x="0" y="0"/>
                </a:moveTo>
                <a:cubicBezTo>
                  <a:pt x="155902" y="14477"/>
                  <a:pt x="567164" y="18992"/>
                  <a:pt x="723717" y="0"/>
                </a:cubicBezTo>
                <a:cubicBezTo>
                  <a:pt x="880270" y="-18992"/>
                  <a:pt x="1230427" y="-33316"/>
                  <a:pt x="1447434" y="0"/>
                </a:cubicBezTo>
                <a:cubicBezTo>
                  <a:pt x="1664441" y="33316"/>
                  <a:pt x="1866557" y="5702"/>
                  <a:pt x="1977299" y="0"/>
                </a:cubicBezTo>
                <a:cubicBezTo>
                  <a:pt x="2088041" y="-5702"/>
                  <a:pt x="2302485" y="24099"/>
                  <a:pt x="2623475" y="0"/>
                </a:cubicBezTo>
                <a:cubicBezTo>
                  <a:pt x="2944465" y="-24099"/>
                  <a:pt x="2993399" y="-19795"/>
                  <a:pt x="3192109" y="0"/>
                </a:cubicBezTo>
                <a:cubicBezTo>
                  <a:pt x="3390819" y="19795"/>
                  <a:pt x="3581349" y="-26551"/>
                  <a:pt x="3877056" y="0"/>
                </a:cubicBezTo>
                <a:cubicBezTo>
                  <a:pt x="3877095" y="7328"/>
                  <a:pt x="3877675" y="9982"/>
                  <a:pt x="3877056" y="18288"/>
                </a:cubicBezTo>
                <a:cubicBezTo>
                  <a:pt x="3576596" y="42394"/>
                  <a:pt x="3502355" y="16962"/>
                  <a:pt x="3230880" y="18288"/>
                </a:cubicBezTo>
                <a:cubicBezTo>
                  <a:pt x="2959405" y="19614"/>
                  <a:pt x="2924948" y="18543"/>
                  <a:pt x="2662245" y="18288"/>
                </a:cubicBezTo>
                <a:cubicBezTo>
                  <a:pt x="2399543" y="18033"/>
                  <a:pt x="2231855" y="26028"/>
                  <a:pt x="2016069" y="18288"/>
                </a:cubicBezTo>
                <a:cubicBezTo>
                  <a:pt x="1800283" y="10548"/>
                  <a:pt x="1665927" y="755"/>
                  <a:pt x="1408664" y="18288"/>
                </a:cubicBezTo>
                <a:cubicBezTo>
                  <a:pt x="1151402" y="35821"/>
                  <a:pt x="1016899" y="28407"/>
                  <a:pt x="840029" y="18288"/>
                </a:cubicBezTo>
                <a:cubicBezTo>
                  <a:pt x="663160" y="8169"/>
                  <a:pt x="304031" y="-14425"/>
                  <a:pt x="0" y="18288"/>
                </a:cubicBezTo>
                <a:cubicBezTo>
                  <a:pt x="-593" y="9736"/>
                  <a:pt x="244" y="6610"/>
                  <a:pt x="0" y="0"/>
                </a:cubicBezTo>
                <a:close/>
              </a:path>
              <a:path w="3877056" h="18288" stroke="0" extrusionOk="0">
                <a:moveTo>
                  <a:pt x="0" y="0"/>
                </a:moveTo>
                <a:cubicBezTo>
                  <a:pt x="205869" y="28368"/>
                  <a:pt x="460328" y="6409"/>
                  <a:pt x="646176" y="0"/>
                </a:cubicBezTo>
                <a:cubicBezTo>
                  <a:pt x="832024" y="-6409"/>
                  <a:pt x="1043494" y="26447"/>
                  <a:pt x="1331123" y="0"/>
                </a:cubicBezTo>
                <a:cubicBezTo>
                  <a:pt x="1618752" y="-26447"/>
                  <a:pt x="1675797" y="-26969"/>
                  <a:pt x="1938528" y="0"/>
                </a:cubicBezTo>
                <a:cubicBezTo>
                  <a:pt x="2201259" y="26969"/>
                  <a:pt x="2439942" y="23453"/>
                  <a:pt x="2662245" y="0"/>
                </a:cubicBezTo>
                <a:cubicBezTo>
                  <a:pt x="2884548" y="-23453"/>
                  <a:pt x="3094562" y="-7899"/>
                  <a:pt x="3308421" y="0"/>
                </a:cubicBezTo>
                <a:cubicBezTo>
                  <a:pt x="3522280" y="7899"/>
                  <a:pt x="3615459" y="3066"/>
                  <a:pt x="3877056" y="0"/>
                </a:cubicBezTo>
                <a:cubicBezTo>
                  <a:pt x="3877383" y="8595"/>
                  <a:pt x="3876984" y="13110"/>
                  <a:pt x="3877056" y="18288"/>
                </a:cubicBezTo>
                <a:cubicBezTo>
                  <a:pt x="3624575" y="4903"/>
                  <a:pt x="3478089" y="20597"/>
                  <a:pt x="3230880" y="18288"/>
                </a:cubicBezTo>
                <a:cubicBezTo>
                  <a:pt x="2983671" y="15979"/>
                  <a:pt x="2743376" y="19903"/>
                  <a:pt x="2507163" y="18288"/>
                </a:cubicBezTo>
                <a:cubicBezTo>
                  <a:pt x="2270950" y="16673"/>
                  <a:pt x="1992617" y="19013"/>
                  <a:pt x="1822216" y="18288"/>
                </a:cubicBezTo>
                <a:cubicBezTo>
                  <a:pt x="1651815" y="17563"/>
                  <a:pt x="1370782" y="42338"/>
                  <a:pt x="1253581" y="18288"/>
                </a:cubicBezTo>
                <a:cubicBezTo>
                  <a:pt x="1136380" y="-5762"/>
                  <a:pt x="854528" y="8046"/>
                  <a:pt x="723717" y="18288"/>
                </a:cubicBezTo>
                <a:cubicBezTo>
                  <a:pt x="592906" y="28530"/>
                  <a:pt x="166343" y="24405"/>
                  <a:pt x="0" y="18288"/>
                </a:cubicBezTo>
                <a:cubicBezTo>
                  <a:pt x="822" y="10564"/>
                  <a:pt x="-23" y="457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44897650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58B3C6-A662-8EC1-0E72-FDC96457F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717" y="2570648"/>
            <a:ext cx="4098951" cy="2079076"/>
          </a:xfrm>
        </p:spPr>
        <p:txBody>
          <a:bodyPr>
            <a:normAutofit/>
          </a:bodyPr>
          <a:lstStyle/>
          <a:p>
            <a:r>
              <a:rPr lang="en-US" sz="2200" dirty="0"/>
              <a:t>Roughly every 3 years</a:t>
            </a:r>
          </a:p>
          <a:p>
            <a:r>
              <a:rPr lang="en-US" sz="2200" dirty="0"/>
              <a:t>Two weeks duration</a:t>
            </a:r>
          </a:p>
          <a:p>
            <a:r>
              <a:rPr lang="en-US" sz="2200" dirty="0"/>
              <a:t>Backpacking, Fishing, Sea Kayaking, Ice Climbing</a:t>
            </a:r>
          </a:p>
          <a:p>
            <a:r>
              <a:rPr lang="en-US" sz="2200" dirty="0"/>
              <a:t>In and out of Anchorage</a:t>
            </a:r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F532FE-C6E2-D949-1A37-05C1A1A63F1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7601" y="10"/>
            <a:ext cx="3044866" cy="3597029"/>
          </a:xfrm>
          <a:custGeom>
            <a:avLst/>
            <a:gdLst/>
            <a:ahLst/>
            <a:cxnLst/>
            <a:rect l="l" t="t" r="r" b="b"/>
            <a:pathLst>
              <a:path w="3044866" h="3597039">
                <a:moveTo>
                  <a:pt x="19840" y="0"/>
                </a:moveTo>
                <a:lnTo>
                  <a:pt x="3028263" y="0"/>
                </a:lnTo>
                <a:lnTo>
                  <a:pt x="3024697" y="140686"/>
                </a:lnTo>
                <a:cubicBezTo>
                  <a:pt x="3025259" y="312749"/>
                  <a:pt x="3037669" y="484544"/>
                  <a:pt x="3035552" y="655695"/>
                </a:cubicBezTo>
                <a:cubicBezTo>
                  <a:pt x="3034423" y="750938"/>
                  <a:pt x="3013255" y="845927"/>
                  <a:pt x="3017206" y="941424"/>
                </a:cubicBezTo>
                <a:cubicBezTo>
                  <a:pt x="3028778" y="1230836"/>
                  <a:pt x="3024968" y="1520375"/>
                  <a:pt x="3040069" y="1809660"/>
                </a:cubicBezTo>
                <a:cubicBezTo>
                  <a:pt x="3049835" y="1950657"/>
                  <a:pt x="3044683" y="2092164"/>
                  <a:pt x="3024686" y="2232285"/>
                </a:cubicBezTo>
                <a:cubicBezTo>
                  <a:pt x="3008033" y="2337306"/>
                  <a:pt x="3018335" y="2443217"/>
                  <a:pt x="3025391" y="2548746"/>
                </a:cubicBezTo>
                <a:cubicBezTo>
                  <a:pt x="3034000" y="2676499"/>
                  <a:pt x="3038657" y="2804125"/>
                  <a:pt x="3024544" y="2932131"/>
                </a:cubicBezTo>
                <a:cubicBezTo>
                  <a:pt x="3014384" y="3023183"/>
                  <a:pt x="3023839" y="3114743"/>
                  <a:pt x="3029484" y="3206050"/>
                </a:cubicBezTo>
                <a:cubicBezTo>
                  <a:pt x="3036822" y="3301343"/>
                  <a:pt x="3036822" y="3396994"/>
                  <a:pt x="3029484" y="3492287"/>
                </a:cubicBezTo>
                <a:lnTo>
                  <a:pt x="3026528" y="3584038"/>
                </a:lnTo>
                <a:lnTo>
                  <a:pt x="2536033" y="3578457"/>
                </a:lnTo>
                <a:cubicBezTo>
                  <a:pt x="2378057" y="3583558"/>
                  <a:pt x="2220080" y="3585390"/>
                  <a:pt x="2062105" y="3578457"/>
                </a:cubicBezTo>
                <a:cubicBezTo>
                  <a:pt x="1889685" y="3570479"/>
                  <a:pt x="1717648" y="3579504"/>
                  <a:pt x="1545736" y="3591536"/>
                </a:cubicBezTo>
                <a:cubicBezTo>
                  <a:pt x="1379525" y="3603177"/>
                  <a:pt x="1213695" y="3594544"/>
                  <a:pt x="1047737" y="3582381"/>
                </a:cubicBezTo>
                <a:cubicBezTo>
                  <a:pt x="872873" y="3569328"/>
                  <a:pt x="697288" y="3570585"/>
                  <a:pt x="522627" y="3586174"/>
                </a:cubicBezTo>
                <a:cubicBezTo>
                  <a:pt x="408103" y="3596376"/>
                  <a:pt x="293327" y="3581074"/>
                  <a:pt x="179310" y="3582119"/>
                </a:cubicBezTo>
                <a:lnTo>
                  <a:pt x="12768" y="3583434"/>
                </a:lnTo>
                <a:lnTo>
                  <a:pt x="14927" y="3541208"/>
                </a:lnTo>
                <a:cubicBezTo>
                  <a:pt x="24495" y="3440295"/>
                  <a:pt x="35084" y="3338234"/>
                  <a:pt x="15947" y="3236172"/>
                </a:cubicBezTo>
                <a:cubicBezTo>
                  <a:pt x="7719" y="3188816"/>
                  <a:pt x="7719" y="3140388"/>
                  <a:pt x="15947" y="3093031"/>
                </a:cubicBezTo>
                <a:cubicBezTo>
                  <a:pt x="25898" y="3029243"/>
                  <a:pt x="35339" y="2966092"/>
                  <a:pt x="22581" y="2901666"/>
                </a:cubicBezTo>
                <a:cubicBezTo>
                  <a:pt x="16968" y="2873599"/>
                  <a:pt x="12758" y="2845277"/>
                  <a:pt x="9823" y="2816955"/>
                </a:cubicBezTo>
                <a:cubicBezTo>
                  <a:pt x="3980" y="2744645"/>
                  <a:pt x="6072" y="2671926"/>
                  <a:pt x="16074" y="2600075"/>
                </a:cubicBezTo>
                <a:cubicBezTo>
                  <a:pt x="25643" y="2516640"/>
                  <a:pt x="10079" y="2432694"/>
                  <a:pt x="22836" y="2349514"/>
                </a:cubicBezTo>
                <a:cubicBezTo>
                  <a:pt x="31895" y="2282524"/>
                  <a:pt x="32239" y="2214640"/>
                  <a:pt x="23857" y="2147560"/>
                </a:cubicBezTo>
                <a:cubicBezTo>
                  <a:pt x="8778" y="2020749"/>
                  <a:pt x="9721" y="1892547"/>
                  <a:pt x="26663" y="1765978"/>
                </a:cubicBezTo>
                <a:cubicBezTo>
                  <a:pt x="37125" y="1692111"/>
                  <a:pt x="43121" y="1616076"/>
                  <a:pt x="24367" y="1543612"/>
                </a:cubicBezTo>
                <a:cubicBezTo>
                  <a:pt x="-19775" y="1373297"/>
                  <a:pt x="5996" y="1202727"/>
                  <a:pt x="24367" y="1033305"/>
                </a:cubicBezTo>
                <a:cubicBezTo>
                  <a:pt x="35530" y="942318"/>
                  <a:pt x="35786" y="850322"/>
                  <a:pt x="25133" y="759271"/>
                </a:cubicBezTo>
                <a:cubicBezTo>
                  <a:pt x="6226" y="624792"/>
                  <a:pt x="2577" y="488614"/>
                  <a:pt x="14289" y="353321"/>
                </a:cubicBezTo>
                <a:cubicBezTo>
                  <a:pt x="24877" y="242712"/>
                  <a:pt x="35339" y="131848"/>
                  <a:pt x="22581" y="20346"/>
                </a:cubicBez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39C54A-0D95-1B9A-E739-A479CD4CDC5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1993" y="3792430"/>
            <a:ext cx="3045969" cy="3065570"/>
          </a:xfrm>
          <a:custGeom>
            <a:avLst/>
            <a:gdLst/>
            <a:ahLst/>
            <a:cxnLst/>
            <a:rect l="l" t="t" r="r" b="b"/>
            <a:pathLst>
              <a:path w="3045969" h="3065570">
                <a:moveTo>
                  <a:pt x="2750933" y="0"/>
                </a:moveTo>
                <a:lnTo>
                  <a:pt x="3043770" y="11038"/>
                </a:lnTo>
                <a:lnTo>
                  <a:pt x="3045607" y="37526"/>
                </a:lnTo>
                <a:cubicBezTo>
                  <a:pt x="3047625" y="113720"/>
                  <a:pt x="3040851" y="189914"/>
                  <a:pt x="3034394" y="266109"/>
                </a:cubicBezTo>
                <a:cubicBezTo>
                  <a:pt x="3019012" y="444912"/>
                  <a:pt x="3025927" y="623588"/>
                  <a:pt x="3037217" y="802010"/>
                </a:cubicBezTo>
                <a:cubicBezTo>
                  <a:pt x="3044443" y="924849"/>
                  <a:pt x="3040477" y="1048016"/>
                  <a:pt x="3025363" y="1170283"/>
                </a:cubicBezTo>
                <a:cubicBezTo>
                  <a:pt x="3020000" y="1218920"/>
                  <a:pt x="3020987" y="1267685"/>
                  <a:pt x="3020000" y="1316450"/>
                </a:cubicBezTo>
                <a:cubicBezTo>
                  <a:pt x="3019717" y="1325847"/>
                  <a:pt x="3026069" y="1336767"/>
                  <a:pt x="3014637" y="1344641"/>
                </a:cubicBezTo>
                <a:lnTo>
                  <a:pt x="3014637" y="1357340"/>
                </a:lnTo>
                <a:cubicBezTo>
                  <a:pt x="3027198" y="1364325"/>
                  <a:pt x="3020706" y="1375754"/>
                  <a:pt x="3021693" y="1384898"/>
                </a:cubicBezTo>
                <a:cubicBezTo>
                  <a:pt x="3038360" y="1560005"/>
                  <a:pt x="3040872" y="1735963"/>
                  <a:pt x="3029173" y="1911401"/>
                </a:cubicBezTo>
                <a:cubicBezTo>
                  <a:pt x="3020564" y="2072933"/>
                  <a:pt x="3029455" y="2234211"/>
                  <a:pt x="3039899" y="2395617"/>
                </a:cubicBezTo>
                <a:cubicBezTo>
                  <a:pt x="3052317" y="2587500"/>
                  <a:pt x="3032560" y="2779256"/>
                  <a:pt x="3029596" y="2971138"/>
                </a:cubicBezTo>
                <a:cubicBezTo>
                  <a:pt x="3029314" y="2988346"/>
                  <a:pt x="3030372" y="3005585"/>
                  <a:pt x="3031678" y="3022824"/>
                </a:cubicBezTo>
                <a:lnTo>
                  <a:pt x="3034625" y="3065570"/>
                </a:lnTo>
                <a:lnTo>
                  <a:pt x="24938" y="3065570"/>
                </a:lnTo>
                <a:lnTo>
                  <a:pt x="25911" y="3001918"/>
                </a:lnTo>
                <a:cubicBezTo>
                  <a:pt x="28191" y="2973959"/>
                  <a:pt x="32318" y="2946151"/>
                  <a:pt x="38276" y="2918677"/>
                </a:cubicBezTo>
                <a:cubicBezTo>
                  <a:pt x="68779" y="2777462"/>
                  <a:pt x="65552" y="2631030"/>
                  <a:pt x="28835" y="2491295"/>
                </a:cubicBezTo>
                <a:cubicBezTo>
                  <a:pt x="-4463" y="2359636"/>
                  <a:pt x="-11352" y="2227594"/>
                  <a:pt x="21053" y="2094786"/>
                </a:cubicBezTo>
                <a:cubicBezTo>
                  <a:pt x="51646" y="1971356"/>
                  <a:pt x="50153" y="1842146"/>
                  <a:pt x="16716" y="1719456"/>
                </a:cubicBezTo>
                <a:cubicBezTo>
                  <a:pt x="9316" y="1687689"/>
                  <a:pt x="4787" y="1655323"/>
                  <a:pt x="3192" y="1622752"/>
                </a:cubicBezTo>
                <a:cubicBezTo>
                  <a:pt x="-6887" y="1503851"/>
                  <a:pt x="10081" y="1386608"/>
                  <a:pt x="24242" y="1269110"/>
                </a:cubicBezTo>
                <a:cubicBezTo>
                  <a:pt x="33683" y="1194222"/>
                  <a:pt x="48099" y="1118569"/>
                  <a:pt x="24242" y="1044447"/>
                </a:cubicBezTo>
                <a:cubicBezTo>
                  <a:pt x="7899" y="992791"/>
                  <a:pt x="4264" y="937959"/>
                  <a:pt x="13654" y="884594"/>
                </a:cubicBezTo>
                <a:cubicBezTo>
                  <a:pt x="29486" y="789881"/>
                  <a:pt x="32790" y="693497"/>
                  <a:pt x="23477" y="597929"/>
                </a:cubicBezTo>
                <a:cubicBezTo>
                  <a:pt x="17328" y="534919"/>
                  <a:pt x="18272" y="471411"/>
                  <a:pt x="26284" y="408605"/>
                </a:cubicBezTo>
                <a:cubicBezTo>
                  <a:pt x="36872" y="324149"/>
                  <a:pt x="53330" y="238162"/>
                  <a:pt x="33300" y="153452"/>
                </a:cubicBezTo>
                <a:cubicBezTo>
                  <a:pt x="25327" y="119804"/>
                  <a:pt x="19745" y="86163"/>
                  <a:pt x="16058" y="52511"/>
                </a:cubicBezTo>
                <a:lnTo>
                  <a:pt x="13611" y="10473"/>
                </a:lnTo>
                <a:lnTo>
                  <a:pt x="222689" y="5194"/>
                </a:lnTo>
                <a:cubicBezTo>
                  <a:pt x="477949" y="4054"/>
                  <a:pt x="733156" y="16119"/>
                  <a:pt x="988364" y="17002"/>
                </a:cubicBezTo>
                <a:cubicBezTo>
                  <a:pt x="1097946" y="17394"/>
                  <a:pt x="1207148" y="12424"/>
                  <a:pt x="1316477" y="7977"/>
                </a:cubicBezTo>
                <a:cubicBezTo>
                  <a:pt x="1457478" y="2353"/>
                  <a:pt x="1598225" y="13470"/>
                  <a:pt x="1738973" y="11247"/>
                </a:cubicBezTo>
                <a:cubicBezTo>
                  <a:pt x="1972073" y="7585"/>
                  <a:pt x="2205047" y="18310"/>
                  <a:pt x="2438148" y="11247"/>
                </a:cubicBezTo>
                <a:cubicBezTo>
                  <a:pt x="2542410" y="7977"/>
                  <a:pt x="2646671" y="3007"/>
                  <a:pt x="2750933" y="0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2EFC0A-A140-B21E-4EB2-E0DA5660FE5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3902" y="10"/>
            <a:ext cx="3928092" cy="4143496"/>
          </a:xfrm>
          <a:custGeom>
            <a:avLst/>
            <a:gdLst/>
            <a:ahLst/>
            <a:cxnLst/>
            <a:rect l="l" t="t" r="r" b="b"/>
            <a:pathLst>
              <a:path w="3928092" h="4143506">
                <a:moveTo>
                  <a:pt x="23605" y="0"/>
                </a:moveTo>
                <a:lnTo>
                  <a:pt x="3928092" y="0"/>
                </a:lnTo>
                <a:lnTo>
                  <a:pt x="3928092" y="4125656"/>
                </a:lnTo>
                <a:lnTo>
                  <a:pt x="3780617" y="4131078"/>
                </a:lnTo>
                <a:cubicBezTo>
                  <a:pt x="3614346" y="4131561"/>
                  <a:pt x="3448073" y="4118803"/>
                  <a:pt x="3281801" y="4125634"/>
                </a:cubicBezTo>
                <a:cubicBezTo>
                  <a:pt x="3062120" y="4134609"/>
                  <a:pt x="2842441" y="4144923"/>
                  <a:pt x="2622887" y="4130456"/>
                </a:cubicBezTo>
                <a:cubicBezTo>
                  <a:pt x="2472401" y="4120545"/>
                  <a:pt x="2321159" y="4107551"/>
                  <a:pt x="2169916" y="4111570"/>
                </a:cubicBezTo>
                <a:cubicBezTo>
                  <a:pt x="2014640" y="4115856"/>
                  <a:pt x="1859994" y="4129920"/>
                  <a:pt x="1705097" y="4140234"/>
                </a:cubicBezTo>
                <a:cubicBezTo>
                  <a:pt x="1591463" y="4147694"/>
                  <a:pt x="1477389" y="4142391"/>
                  <a:pt x="1364801" y="4124429"/>
                </a:cubicBezTo>
                <a:cubicBezTo>
                  <a:pt x="1284516" y="4111703"/>
                  <a:pt x="1203727" y="4117195"/>
                  <a:pt x="1123316" y="4121750"/>
                </a:cubicBezTo>
                <a:cubicBezTo>
                  <a:pt x="978124" y="4130323"/>
                  <a:pt x="833434" y="4143717"/>
                  <a:pt x="688243" y="4130323"/>
                </a:cubicBezTo>
                <a:cubicBezTo>
                  <a:pt x="558551" y="4118266"/>
                  <a:pt x="427601" y="4108489"/>
                  <a:pt x="298918" y="4118266"/>
                </a:cubicBezTo>
                <a:cubicBezTo>
                  <a:pt x="234577" y="4123155"/>
                  <a:pt x="170204" y="4128045"/>
                  <a:pt x="105785" y="4130037"/>
                </a:cubicBezTo>
                <a:lnTo>
                  <a:pt x="15503" y="4130462"/>
                </a:lnTo>
                <a:lnTo>
                  <a:pt x="14458" y="4122289"/>
                </a:lnTo>
                <a:cubicBezTo>
                  <a:pt x="3338" y="4042653"/>
                  <a:pt x="-1375" y="3962394"/>
                  <a:pt x="346" y="3882149"/>
                </a:cubicBezTo>
                <a:cubicBezTo>
                  <a:pt x="205" y="3686075"/>
                  <a:pt x="9942" y="3490383"/>
                  <a:pt x="27583" y="3294816"/>
                </a:cubicBezTo>
                <a:cubicBezTo>
                  <a:pt x="31859" y="3222826"/>
                  <a:pt x="29926" y="3150656"/>
                  <a:pt x="21797" y="3078932"/>
                </a:cubicBezTo>
                <a:cubicBezTo>
                  <a:pt x="13668" y="2997950"/>
                  <a:pt x="16505" y="2916372"/>
                  <a:pt x="30264" y="2835999"/>
                </a:cubicBezTo>
                <a:cubicBezTo>
                  <a:pt x="47622" y="2740756"/>
                  <a:pt x="39860" y="2645513"/>
                  <a:pt x="33510" y="2550270"/>
                </a:cubicBezTo>
                <a:cubicBezTo>
                  <a:pt x="16152" y="2288796"/>
                  <a:pt x="-5017" y="2027322"/>
                  <a:pt x="9096" y="1764959"/>
                </a:cubicBezTo>
                <a:cubicBezTo>
                  <a:pt x="12060" y="1708956"/>
                  <a:pt x="25042" y="1654350"/>
                  <a:pt x="30406" y="1598729"/>
                </a:cubicBezTo>
                <a:cubicBezTo>
                  <a:pt x="46071" y="1437069"/>
                  <a:pt x="27723" y="1276045"/>
                  <a:pt x="20244" y="1114767"/>
                </a:cubicBezTo>
                <a:cubicBezTo>
                  <a:pt x="9491" y="936281"/>
                  <a:pt x="11664" y="757351"/>
                  <a:pt x="26736" y="579120"/>
                </a:cubicBezTo>
                <a:cubicBezTo>
                  <a:pt x="36191" y="482353"/>
                  <a:pt x="39402" y="385459"/>
                  <a:pt x="38237" y="288533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73E586-4EF8-4E35-7A45-230A0244975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 b="-5"/>
          <a:stretch/>
        </p:blipFill>
        <p:spPr>
          <a:xfrm>
            <a:off x="8281031" y="4328340"/>
            <a:ext cx="3910971" cy="2529660"/>
          </a:xfrm>
          <a:custGeom>
            <a:avLst/>
            <a:gdLst/>
            <a:ahLst/>
            <a:cxnLst/>
            <a:rect l="l" t="t" r="r" b="b"/>
            <a:pathLst>
              <a:path w="3910971" h="2529660">
                <a:moveTo>
                  <a:pt x="842684" y="662"/>
                </a:moveTo>
                <a:cubicBezTo>
                  <a:pt x="941895" y="-744"/>
                  <a:pt x="1041116" y="93"/>
                  <a:pt x="1140350" y="3173"/>
                </a:cubicBezTo>
                <a:cubicBezTo>
                  <a:pt x="1210804" y="5316"/>
                  <a:pt x="1279746" y="24605"/>
                  <a:pt x="1350451" y="29025"/>
                </a:cubicBezTo>
                <a:cubicBezTo>
                  <a:pt x="1535093" y="40276"/>
                  <a:pt x="1719483" y="30901"/>
                  <a:pt x="1903495" y="18310"/>
                </a:cubicBezTo>
                <a:cubicBezTo>
                  <a:pt x="2151898" y="628"/>
                  <a:pt x="2401172" y="2101"/>
                  <a:pt x="2649374" y="22730"/>
                </a:cubicBezTo>
                <a:cubicBezTo>
                  <a:pt x="2869445" y="43947"/>
                  <a:pt x="3091027" y="39942"/>
                  <a:pt x="3310304" y="10808"/>
                </a:cubicBezTo>
                <a:cubicBezTo>
                  <a:pt x="3434575" y="-7007"/>
                  <a:pt x="3559980" y="9067"/>
                  <a:pt x="3684881" y="10808"/>
                </a:cubicBezTo>
                <a:cubicBezTo>
                  <a:pt x="3752435" y="11746"/>
                  <a:pt x="3819992" y="12684"/>
                  <a:pt x="3887420" y="15630"/>
                </a:cubicBezTo>
                <a:lnTo>
                  <a:pt x="3910971" y="11103"/>
                </a:lnTo>
                <a:lnTo>
                  <a:pt x="3910971" y="2529660"/>
                </a:lnTo>
                <a:lnTo>
                  <a:pt x="6242" y="2529660"/>
                </a:lnTo>
                <a:lnTo>
                  <a:pt x="25280" y="2158134"/>
                </a:lnTo>
                <a:cubicBezTo>
                  <a:pt x="28243" y="1914439"/>
                  <a:pt x="36288" y="1670236"/>
                  <a:pt x="11167" y="1427303"/>
                </a:cubicBezTo>
                <a:cubicBezTo>
                  <a:pt x="-5908" y="1262723"/>
                  <a:pt x="865" y="1098905"/>
                  <a:pt x="3970" y="934453"/>
                </a:cubicBezTo>
                <a:cubicBezTo>
                  <a:pt x="7498" y="749680"/>
                  <a:pt x="5805" y="564783"/>
                  <a:pt x="5805" y="380010"/>
                </a:cubicBezTo>
                <a:cubicBezTo>
                  <a:pt x="5522" y="299625"/>
                  <a:pt x="10321" y="219748"/>
                  <a:pt x="18506" y="139744"/>
                </a:cubicBezTo>
                <a:lnTo>
                  <a:pt x="19072" y="23791"/>
                </a:lnTo>
                <a:lnTo>
                  <a:pt x="67093" y="27133"/>
                </a:lnTo>
                <a:cubicBezTo>
                  <a:pt x="226530" y="32207"/>
                  <a:pt x="385807" y="21156"/>
                  <a:pt x="545085" y="11612"/>
                </a:cubicBezTo>
                <a:cubicBezTo>
                  <a:pt x="644275" y="5719"/>
                  <a:pt x="743474" y="2069"/>
                  <a:pt x="842684" y="662"/>
                </a:cubicBezTo>
                <a:close/>
              </a:path>
            </a:pathLst>
          </a:cu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E6890A-EC02-4742-95AE-9A2F048856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003" y="4549140"/>
            <a:ext cx="2945476" cy="220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0446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57FC86-E344-8B0C-CF50-8431104B3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8" name="Rectangle 2067">
            <a:extLst>
              <a:ext uri="{FF2B5EF4-FFF2-40B4-BE49-F238E27FC236}">
                <a16:creationId xmlns:a16="http://schemas.microsoft.com/office/drawing/2014/main" id="{4513F69C-3D6D-4E72-9289-5BC3584D6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83B0BF-94F7-FD5F-78B2-302A6AEAC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7223" y="557189"/>
            <a:ext cx="3826577" cy="1671566"/>
          </a:xfrm>
        </p:spPr>
        <p:txBody>
          <a:bodyPr>
            <a:normAutofit/>
          </a:bodyPr>
          <a:lstStyle/>
          <a:p>
            <a:r>
              <a:rPr lang="en-US" sz="4000"/>
              <a:t>High Adventure - Scuba</a:t>
            </a:r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613ADEB6-B0A7-731E-E8AA-933B00C5A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20" y="-1"/>
            <a:ext cx="3997732" cy="446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FF496327-ACFC-D542-FE43-F8EE67FEB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 bwMode="auto">
          <a:xfrm>
            <a:off x="4184069" y="-2"/>
            <a:ext cx="3027239" cy="222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27F25954-44E4-13AF-EAC6-D31F7C52B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4184069" y="2406570"/>
            <a:ext cx="3027239" cy="205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DC2D142C-2042-D810-7119-E2C3C80C4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 bwMode="auto">
          <a:xfrm>
            <a:off x="-3717" y="4638290"/>
            <a:ext cx="3020892" cy="221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3F71607-AE83-1FCA-A42D-76D5D09E0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84628" y="4629236"/>
            <a:ext cx="4026679" cy="2228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4F756-9097-6C06-482D-6B3C961B8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7223" y="2400475"/>
            <a:ext cx="3826578" cy="3776488"/>
          </a:xfrm>
        </p:spPr>
        <p:txBody>
          <a:bodyPr>
            <a:normAutofit/>
          </a:bodyPr>
          <a:lstStyle/>
          <a:p>
            <a:r>
              <a:rPr lang="en-US" sz="2000" dirty="0"/>
              <a:t>Scouts are rigorously certified here in Boulder</a:t>
            </a:r>
          </a:p>
          <a:p>
            <a:r>
              <a:rPr lang="en-US" sz="2000" dirty="0"/>
              <a:t>Cozumel is a common destination</a:t>
            </a:r>
          </a:p>
          <a:p>
            <a:r>
              <a:rPr lang="en-US" sz="2000" dirty="0"/>
              <a:t>Local Guides are used, along with Troop Leaders’ and Parents’ help</a:t>
            </a:r>
          </a:p>
        </p:txBody>
      </p:sp>
    </p:spTree>
    <p:extLst>
      <p:ext uri="{BB962C8B-B14F-4D97-AF65-F5344CB8AC3E}">
        <p14:creationId xmlns:p14="http://schemas.microsoft.com/office/powerpoint/2010/main" val="1997975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61CBDF-6292-65CA-288F-9C5D178AE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5" name="Rectangle 3084">
            <a:extLst>
              <a:ext uri="{FF2B5EF4-FFF2-40B4-BE49-F238E27FC236}">
                <a16:creationId xmlns:a16="http://schemas.microsoft.com/office/drawing/2014/main" id="{4C3A44BB-E01C-4AA8-B2C8-32FC346D2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615E43-F5A9-AA2B-F106-E8BC829B5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846" y="3696269"/>
            <a:ext cx="6003980" cy="1325563"/>
          </a:xfrm>
        </p:spPr>
        <p:txBody>
          <a:bodyPr anchor="b">
            <a:normAutofit/>
          </a:bodyPr>
          <a:lstStyle/>
          <a:p>
            <a:r>
              <a:rPr lang="en-US" dirty="0"/>
              <a:t>High Adventure – Boundary Waters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B6BB18E8-CB8A-E648-8DDA-5A97AAC1C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06845" y="3"/>
            <a:ext cx="4101288" cy="3418797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05E4A0-DB96-F4E0-CE2C-632F8CE02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6844" y="5021831"/>
            <a:ext cx="7282052" cy="1654391"/>
          </a:xfrm>
        </p:spPr>
        <p:txBody>
          <a:bodyPr>
            <a:normAutofit/>
          </a:bodyPr>
          <a:lstStyle/>
          <a:p>
            <a:r>
              <a:rPr lang="en-US" sz="2000" dirty="0"/>
              <a:t>Begin and end at the Northern Tier Scout Base Camp</a:t>
            </a:r>
          </a:p>
          <a:p>
            <a:pPr lvl="1"/>
            <a:r>
              <a:rPr lang="en-US" sz="1600" dirty="0"/>
              <a:t>Much gear is sourced there</a:t>
            </a:r>
          </a:p>
          <a:p>
            <a:r>
              <a:rPr lang="en-US" sz="2000" dirty="0"/>
              <a:t>Bulk of the trip is located in </a:t>
            </a:r>
            <a:r>
              <a:rPr lang="en-US" sz="2000" dirty="0" err="1"/>
              <a:t>Quetico</a:t>
            </a:r>
            <a:r>
              <a:rPr lang="en-US" sz="2000" dirty="0"/>
              <a:t> Provincial Park in Ontario</a:t>
            </a:r>
          </a:p>
          <a:p>
            <a:pPr lvl="1"/>
            <a:r>
              <a:rPr lang="en-US" sz="1600" dirty="0"/>
              <a:t>Fewer visitors resulting in more modest restrictions</a:t>
            </a:r>
            <a:endParaRPr lang="en-US" sz="2000" dirty="0"/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3C07DFB4-0AA6-C45E-801D-3EADD0398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277472"/>
            <a:ext cx="4552718" cy="5946218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4D6584B8-C2A7-2091-A068-84EAE09A3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/>
          <a:stretch/>
        </p:blipFill>
        <p:spPr bwMode="auto">
          <a:xfrm>
            <a:off x="8653074" y="-2"/>
            <a:ext cx="3538926" cy="4290182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9028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9D4EF7-ACCC-CB93-1ED0-E10144C87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5" name="Rectangle 3084">
            <a:extLst>
              <a:ext uri="{FF2B5EF4-FFF2-40B4-BE49-F238E27FC236}">
                <a16:creationId xmlns:a16="http://schemas.microsoft.com/office/drawing/2014/main" id="{611D48CE-A42D-32F6-3507-F1E458ED6F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F94A07-42C5-C5FC-B34A-55CCABE2E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2666" y="10304"/>
            <a:ext cx="6225132" cy="795957"/>
          </a:xfrm>
        </p:spPr>
        <p:txBody>
          <a:bodyPr anchor="b">
            <a:normAutofit/>
          </a:bodyPr>
          <a:lstStyle/>
          <a:p>
            <a:r>
              <a:rPr lang="en-US" dirty="0"/>
              <a:t>High Adventure – Colorado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8569E3-3FF9-2A88-7CA1-5F4FD98D50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6926" y="806262"/>
            <a:ext cx="5312135" cy="1418410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Summer trips offered here in Colorado, for those not interested in or able to go out of state</a:t>
            </a:r>
          </a:p>
          <a:p>
            <a:pPr lvl="1"/>
            <a:r>
              <a:rPr lang="en-US" sz="1600" dirty="0"/>
              <a:t>Indian Peaks Wilderness</a:t>
            </a:r>
          </a:p>
          <a:p>
            <a:pPr lvl="1"/>
            <a:r>
              <a:rPr lang="en-US" sz="1600" dirty="0"/>
              <a:t>Maroon Bells</a:t>
            </a:r>
          </a:p>
          <a:p>
            <a:pPr lvl="1"/>
            <a:r>
              <a:rPr lang="en-US" sz="1600" dirty="0"/>
              <a:t>Lost Creek Wilderness</a:t>
            </a:r>
          </a:p>
          <a:p>
            <a:pPr lvl="1"/>
            <a:endParaRPr lang="en-US" sz="1600" dirty="0"/>
          </a:p>
        </p:txBody>
      </p:sp>
      <p:pic>
        <p:nvPicPr>
          <p:cNvPr id="4" name="Picture 3" descr="A person cooking in the mountains&#10;&#10;Description automatically generated">
            <a:extLst>
              <a:ext uri="{FF2B5EF4-FFF2-40B4-BE49-F238E27FC236}">
                <a16:creationId xmlns:a16="http://schemas.microsoft.com/office/drawing/2014/main" id="{8B88258B-79A5-6B17-7764-7136D80E8A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9422" y="-6322"/>
            <a:ext cx="2570891" cy="3428999"/>
          </a:xfrm>
          <a:prstGeom prst="rect">
            <a:avLst/>
          </a:prstGeom>
        </p:spPr>
      </p:pic>
      <p:pic>
        <p:nvPicPr>
          <p:cNvPr id="5" name="Picture 4" descr="A group of people on a hill looking at a map&#10;&#10;Description automatically generated">
            <a:extLst>
              <a:ext uri="{FF2B5EF4-FFF2-40B4-BE49-F238E27FC236}">
                <a16:creationId xmlns:a16="http://schemas.microsoft.com/office/drawing/2014/main" id="{4FBFE516-5248-93DA-8E7A-E0E8CD7C466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608956" cy="2708751"/>
          </a:xfrm>
          <a:prstGeom prst="rect">
            <a:avLst/>
          </a:prstGeom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5C57C6A4-3E0A-CF5E-E60A-C16FBE248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48" y="4028296"/>
            <a:ext cx="121920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E379BE87-75AC-4981-A92A-0275A5923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5323" y="2146464"/>
            <a:ext cx="3786087" cy="284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4929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B89278-7671-D525-73A2-2F3EDDF22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7" name="Rectangle 10246">
            <a:extLst>
              <a:ext uri="{FF2B5EF4-FFF2-40B4-BE49-F238E27FC236}">
                <a16:creationId xmlns:a16="http://schemas.microsoft.com/office/drawing/2014/main" id="{398F3DEE-0E56-499F-AFAE-C2DA7C2C8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7AD231F0-F496-17CC-A688-FA305BC08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 bwMode="auto">
          <a:xfrm>
            <a:off x="-2" y="10"/>
            <a:ext cx="4056982" cy="446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group of people sitting on a log over a stream&#10;&#10;Description automatically generated">
            <a:extLst>
              <a:ext uri="{FF2B5EF4-FFF2-40B4-BE49-F238E27FC236}">
                <a16:creationId xmlns:a16="http://schemas.microsoft.com/office/drawing/2014/main" id="{99EF4F7C-F34A-3254-1D1E-E33C09ED658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5283" y="4462444"/>
            <a:ext cx="4076715" cy="2395556"/>
          </a:xfrm>
          <a:prstGeom prst="rect">
            <a:avLst/>
          </a:prstGeom>
        </p:spPr>
      </p:pic>
      <p:pic>
        <p:nvPicPr>
          <p:cNvPr id="10" name="Picture 9" descr="A group of people standing in a field&#10;&#10;Description automatically generated">
            <a:extLst>
              <a:ext uri="{FF2B5EF4-FFF2-40B4-BE49-F238E27FC236}">
                <a16:creationId xmlns:a16="http://schemas.microsoft.com/office/drawing/2014/main" id="{B3C6C734-FA08-4BA1-8B5C-946CDC897B5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8115283" y="-1"/>
            <a:ext cx="4076717" cy="4469316"/>
          </a:xfrm>
          <a:prstGeom prst="rect">
            <a:avLst/>
          </a:prstGeom>
        </p:spPr>
      </p:pic>
      <p:pic>
        <p:nvPicPr>
          <p:cNvPr id="8" name="Picture 7" descr="A group of people hiking in the mountains&#10;&#10;Description automatically generated">
            <a:extLst>
              <a:ext uri="{FF2B5EF4-FFF2-40B4-BE49-F238E27FC236}">
                <a16:creationId xmlns:a16="http://schemas.microsoft.com/office/drawing/2014/main" id="{3822036A-1028-606F-EC38-99AA7F33662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 b="-3"/>
          <a:stretch/>
        </p:blipFill>
        <p:spPr>
          <a:xfrm>
            <a:off x="4056980" y="-1"/>
            <a:ext cx="4063088" cy="4469316"/>
          </a:xfrm>
          <a:prstGeom prst="rect">
            <a:avLst/>
          </a:prstGeom>
        </p:spPr>
      </p:pic>
      <p:sp>
        <p:nvSpPr>
          <p:cNvPr id="10249" name="Rectangle 10248">
            <a:extLst>
              <a:ext uri="{FF2B5EF4-FFF2-40B4-BE49-F238E27FC236}">
                <a16:creationId xmlns:a16="http://schemas.microsoft.com/office/drawing/2014/main" id="{D4054751-1972-4218-A5AC-06366AB23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462444"/>
            <a:ext cx="8115290" cy="2395556"/>
          </a:xfrm>
          <a:prstGeom prst="rect">
            <a:avLst/>
          </a:prstGeom>
          <a:gradFill>
            <a:gsLst>
              <a:gs pos="10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51" name="Rectangle 10250">
            <a:extLst>
              <a:ext uri="{FF2B5EF4-FFF2-40B4-BE49-F238E27FC236}">
                <a16:creationId xmlns:a16="http://schemas.microsoft.com/office/drawing/2014/main" id="{53F16F31-4871-4294-AA34-E451DD4CD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664" y="4462444"/>
            <a:ext cx="8115285" cy="2395556"/>
          </a:xfrm>
          <a:prstGeom prst="rect">
            <a:avLst/>
          </a:prstGeom>
          <a:gradFill>
            <a:gsLst>
              <a:gs pos="7000">
                <a:srgbClr val="000000">
                  <a:alpha val="44000"/>
                </a:srgbClr>
              </a:gs>
              <a:gs pos="67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53" name="Rectangle 10252">
            <a:extLst>
              <a:ext uri="{FF2B5EF4-FFF2-40B4-BE49-F238E27FC236}">
                <a16:creationId xmlns:a16="http://schemas.microsoft.com/office/drawing/2014/main" id="{ABD3FB0A-8C48-462D-82B4-C52CDB3F0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5280991"/>
            <a:ext cx="8115283" cy="1575508"/>
          </a:xfrm>
          <a:prstGeom prst="rect">
            <a:avLst/>
          </a:prstGeom>
          <a:gradFill>
            <a:gsLst>
              <a:gs pos="40000">
                <a:srgbClr val="000000">
                  <a:alpha val="0"/>
                </a:srgbClr>
              </a:gs>
              <a:gs pos="100000">
                <a:schemeClr val="accent1">
                  <a:alpha val="23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D9ABE-8508-85C1-0502-9AD026769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608" y="4777525"/>
            <a:ext cx="6863410" cy="6838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DE4311-0BA2-CA7F-C2A6-3E5184591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609" y="5461372"/>
            <a:ext cx="6863409" cy="1137135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buNone/>
            </a:pPr>
            <a:r>
              <a:rPr lang="en-US" sz="20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Prime backpacking time in the Rockies!</a:t>
            </a:r>
          </a:p>
          <a:p>
            <a:r>
              <a:rPr lang="en-US" sz="20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Shelf Road</a:t>
            </a:r>
          </a:p>
          <a:p>
            <a:r>
              <a:rPr lang="en-US" sz="2000" dirty="0">
                <a:solidFill>
                  <a:srgbClr val="FFFFFF"/>
                </a:solidFill>
              </a:rPr>
              <a:t>St Vrain Glacier</a:t>
            </a:r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538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43E795-F588-C5D9-A28A-4034C883E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3" name="Rectangle 82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Two boys standing in the woods&#10;&#10;Description automatically generated">
            <a:extLst>
              <a:ext uri="{FF2B5EF4-FFF2-40B4-BE49-F238E27FC236}">
                <a16:creationId xmlns:a16="http://schemas.microsoft.com/office/drawing/2014/main" id="{CDFDCB72-022B-83F4-99C4-106638B1609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5" name="Picture 4" descr="Two women standing in the snow holding a log&#10;&#10;Description automatically generated">
            <a:extLst>
              <a:ext uri="{FF2B5EF4-FFF2-40B4-BE49-F238E27FC236}">
                <a16:creationId xmlns:a16="http://schemas.microsoft.com/office/drawing/2014/main" id="{A7A6FE23-BC4A-9D4C-55D1-34D1A4FC08B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7" name="Picture 6" descr="A group of people outside cooking food&#10;&#10;Description automatically generated">
            <a:extLst>
              <a:ext uri="{FF2B5EF4-FFF2-40B4-BE49-F238E27FC236}">
                <a16:creationId xmlns:a16="http://schemas.microsoft.com/office/drawing/2014/main" id="{37CB1CB0-ECEC-BA26-A41F-A4D9B93BFF6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85" name="Freeform: Shape 84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7" name="Freeform: Shape 86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9809DA-557F-54A0-E387-3BC6B5944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800" kern="1200" dirty="0">
                <a:latin typeface="+mj-lt"/>
                <a:ea typeface="+mj-ea"/>
                <a:cs typeface="+mj-cs"/>
              </a:rPr>
              <a:t>November</a:t>
            </a:r>
            <a:endParaRPr lang="en-US" sz="28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000082-79D1-EF9C-2FE9-51B6B59B6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2258568"/>
            <a:ext cx="3054269" cy="3922776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indent="0">
              <a:buNone/>
            </a:pPr>
            <a:r>
              <a:rPr lang="en-US" kern="1200" dirty="0">
                <a:latin typeface="+mn-lt"/>
                <a:ea typeface="+mn-ea"/>
                <a:cs typeface="+mn-cs"/>
              </a:rPr>
              <a:t>Access to a Scout family’s local property allows our Scouts to:</a:t>
            </a:r>
          </a:p>
          <a:p>
            <a:r>
              <a:rPr lang="en-US" dirty="0"/>
              <a:t>Cut down trees</a:t>
            </a:r>
          </a:p>
          <a:p>
            <a:r>
              <a:rPr lang="en-US" dirty="0"/>
              <a:t>Build shelters in which they sleep</a:t>
            </a:r>
          </a:p>
          <a:p>
            <a:r>
              <a:rPr lang="en-US" dirty="0"/>
              <a:t>Assist with fire mitigation service</a:t>
            </a:r>
          </a:p>
          <a:p>
            <a:r>
              <a:rPr lang="en-US" dirty="0"/>
              <a:t>Get a taste of winter camping</a:t>
            </a:r>
          </a:p>
          <a:p>
            <a:pPr marL="0" indent="0">
              <a:buNone/>
            </a:pPr>
            <a:endParaRPr lang="en-US" sz="1700" kern="1200" dirty="0">
              <a:latin typeface="+mn-lt"/>
              <a:ea typeface="+mn-ea"/>
              <a:cs typeface="+mn-cs"/>
            </a:endParaRPr>
          </a:p>
        </p:txBody>
      </p:sp>
      <p:pic>
        <p:nvPicPr>
          <p:cNvPr id="15" name="Picture 14" descr="A group of people around a fire&#10;&#10;Description automatically generated">
            <a:extLst>
              <a:ext uri="{FF2B5EF4-FFF2-40B4-BE49-F238E27FC236}">
                <a16:creationId xmlns:a16="http://schemas.microsoft.com/office/drawing/2014/main" id="{5A15B8B5-C888-3D94-68F5-22CA8A1ABAC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4176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56A869A4-0264-35D6-BA3B-86AE7522F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968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85DBEE-1F0F-94C1-DA62-210037117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9997" y="0"/>
            <a:ext cx="2852651" cy="1325563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1711436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77D6ED-3731-B7FB-8DA4-348A997F9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59513-F31A-35D1-155E-21A0704FF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1026" y="2493891"/>
            <a:ext cx="3789947" cy="1870217"/>
          </a:xfrm>
        </p:spPr>
        <p:txBody>
          <a:bodyPr>
            <a:normAutofit/>
          </a:bodyPr>
          <a:lstStyle/>
          <a:p>
            <a:r>
              <a:rPr lang="en-US" sz="5400" b="1" dirty="0"/>
              <a:t>Parent Time</a:t>
            </a:r>
          </a:p>
        </p:txBody>
      </p:sp>
    </p:spTree>
    <p:extLst>
      <p:ext uri="{BB962C8B-B14F-4D97-AF65-F5344CB8AC3E}">
        <p14:creationId xmlns:p14="http://schemas.microsoft.com/office/powerpoint/2010/main" val="36736643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31B585-69F0-EE6E-E011-7920AD84E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23A78-2F16-118D-6A66-0D1A2885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193"/>
            <a:ext cx="10515600" cy="915035"/>
          </a:xfrm>
        </p:spPr>
        <p:txBody>
          <a:bodyPr/>
          <a:lstStyle/>
          <a:p>
            <a:r>
              <a:rPr lang="en-US" dirty="0"/>
              <a:t>Parent Involvement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78FCB-1E97-2331-9D93-3F459F030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980902"/>
            <a:ext cx="11023121" cy="580707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We are governed and supported by ~10 Adult Committee members</a:t>
            </a:r>
          </a:p>
          <a:p>
            <a:pPr lvl="1"/>
            <a:r>
              <a:rPr lang="en-US" dirty="0"/>
              <a:t>Aka the Corporate Board</a:t>
            </a:r>
          </a:p>
          <a:p>
            <a:pPr lvl="1"/>
            <a:r>
              <a:rPr lang="en-US" dirty="0"/>
              <a:t>Parents need to be part of this committee</a:t>
            </a:r>
          </a:p>
          <a:p>
            <a:r>
              <a:rPr lang="en-US" dirty="0"/>
              <a:t>There are ~20 uniformed adults directly supporting the two Troops</a:t>
            </a:r>
          </a:p>
          <a:p>
            <a:r>
              <a:rPr lang="en-US" dirty="0"/>
              <a:t>Non-uniformed parents are also needed at the Troop level to make this work</a:t>
            </a:r>
          </a:p>
          <a:p>
            <a:pPr lvl="1"/>
            <a:r>
              <a:rPr lang="en-US" dirty="0"/>
              <a:t>Promotion reviews </a:t>
            </a:r>
            <a:r>
              <a:rPr lang="en-US" i="1" dirty="0"/>
              <a:t>must </a:t>
            </a:r>
            <a:r>
              <a:rPr lang="en-US" dirty="0"/>
              <a:t>be completed by parent volunteers</a:t>
            </a:r>
          </a:p>
          <a:p>
            <a:pPr lvl="1"/>
            <a:r>
              <a:rPr lang="en-US" dirty="0"/>
              <a:t>Plan on driving Scouts every 4</a:t>
            </a:r>
            <a:r>
              <a:rPr lang="en-US" baseline="30000" dirty="0"/>
              <a:t>th</a:t>
            </a:r>
            <a:r>
              <a:rPr lang="en-US" dirty="0"/>
              <a:t> trip, even if you are not “on the trip”</a:t>
            </a:r>
          </a:p>
          <a:p>
            <a:pPr lvl="1"/>
            <a:r>
              <a:rPr lang="en-US" dirty="0"/>
              <a:t>Join us on a trip of your liking, we need many adults for safety and sanity</a:t>
            </a:r>
          </a:p>
          <a:p>
            <a:r>
              <a:rPr lang="en-US" dirty="0"/>
              <a:t>Teaching Merit Badges</a:t>
            </a:r>
          </a:p>
          <a:p>
            <a:pPr lvl="1"/>
            <a:r>
              <a:rPr lang="en-US" dirty="0"/>
              <a:t>There are currently 135 Merit Badges, 21 are required to make Eagle rank</a:t>
            </a:r>
          </a:p>
          <a:p>
            <a:pPr lvl="1"/>
            <a:r>
              <a:rPr lang="en-US" dirty="0"/>
              <a:t>Anyone can be a Merit Badge Counselor – please volunteer!</a:t>
            </a:r>
          </a:p>
          <a:p>
            <a:pPr lvl="2"/>
            <a:r>
              <a:rPr lang="en-US" dirty="0"/>
              <a:t>The teaching requirements are all pre-defined</a:t>
            </a:r>
          </a:p>
          <a:p>
            <a:r>
              <a:rPr lang="en-US" dirty="0"/>
              <a:t>Personal Data and Pictures</a:t>
            </a:r>
          </a:p>
          <a:p>
            <a:pPr lvl="1"/>
            <a:r>
              <a:rPr lang="en-US" dirty="0"/>
              <a:t>Only top leadership (Scout Masters) have access to your Scout’s contact data</a:t>
            </a:r>
          </a:p>
          <a:p>
            <a:pPr lvl="1"/>
            <a:r>
              <a:rPr lang="en-US" dirty="0"/>
              <a:t>Each trip sign-up sheet has photo release/non-release forms</a:t>
            </a:r>
          </a:p>
          <a:p>
            <a:r>
              <a:rPr lang="en-US" dirty="0"/>
              <a:t>Communications</a:t>
            </a:r>
          </a:p>
          <a:p>
            <a:pPr lvl="1"/>
            <a:r>
              <a:rPr lang="en-US" dirty="0"/>
              <a:t>Challenges abound in getting Scouts to read and respond to emails and texts</a:t>
            </a:r>
          </a:p>
          <a:p>
            <a:pPr lvl="2"/>
            <a:r>
              <a:rPr lang="en-US" dirty="0"/>
              <a:t>Help foster this life skill!</a:t>
            </a:r>
          </a:p>
        </p:txBody>
      </p:sp>
    </p:spTree>
    <p:extLst>
      <p:ext uri="{BB962C8B-B14F-4D97-AF65-F5344CB8AC3E}">
        <p14:creationId xmlns:p14="http://schemas.microsoft.com/office/powerpoint/2010/main" val="10447944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19CB40-13C5-1E77-CDEA-CC2372E3E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ED943-A78E-78BC-8357-EE1D1A6D1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193"/>
            <a:ext cx="10515600" cy="915035"/>
          </a:xfrm>
        </p:spPr>
        <p:txBody>
          <a:bodyPr/>
          <a:lstStyle/>
          <a:p>
            <a:r>
              <a:rPr lang="en-US" dirty="0"/>
              <a:t>Rules and Paperwork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FA818-F75C-71B6-B0BD-79890824E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80902"/>
            <a:ext cx="11139616" cy="5685905"/>
          </a:xfrm>
        </p:spPr>
        <p:txBody>
          <a:bodyPr>
            <a:normAutofit/>
          </a:bodyPr>
          <a:lstStyle/>
          <a:p>
            <a:r>
              <a:rPr lang="en-US" dirty="0"/>
              <a:t>Intent – Create respectful, skilled, strong leaders</a:t>
            </a:r>
          </a:p>
          <a:p>
            <a:pPr lvl="1"/>
            <a:r>
              <a:rPr lang="en-US" dirty="0"/>
              <a:t>Means we enforce standards / discipline</a:t>
            </a:r>
          </a:p>
          <a:p>
            <a:pPr lvl="1"/>
            <a:r>
              <a:rPr lang="en-US" dirty="0"/>
              <a:t>Adults “share” feedback responsibility with each other’s kids (not your own)</a:t>
            </a:r>
          </a:p>
          <a:p>
            <a:pPr lvl="1"/>
            <a:r>
              <a:rPr lang="en-US" dirty="0"/>
              <a:t>No “helicopter parents” please</a:t>
            </a:r>
          </a:p>
          <a:p>
            <a:r>
              <a:rPr lang="en-US" dirty="0"/>
              <a:t>Scout Medical Forms</a:t>
            </a:r>
          </a:p>
          <a:p>
            <a:pPr lvl="1"/>
            <a:r>
              <a:rPr lang="en-US" dirty="0"/>
              <a:t>Yearly medical exam (wellness or school check) with doctor-signed forms</a:t>
            </a:r>
          </a:p>
          <a:p>
            <a:r>
              <a:rPr lang="en-US" dirty="0"/>
              <a:t>Mandatory Adult Training/Forms</a:t>
            </a:r>
          </a:p>
          <a:p>
            <a:pPr lvl="1"/>
            <a:r>
              <a:rPr lang="en-US" dirty="0"/>
              <a:t>Scout Leaders and Parents who stay overnight with the Troop</a:t>
            </a:r>
          </a:p>
          <a:p>
            <a:pPr lvl="1"/>
            <a:r>
              <a:rPr lang="en-US" dirty="0"/>
              <a:t>Yearly medical exam (wellness check) with doctor-signed forms</a:t>
            </a:r>
          </a:p>
          <a:p>
            <a:pPr lvl="1"/>
            <a:r>
              <a:rPr lang="en-US" dirty="0"/>
              <a:t>Youth Protection Training (YPT)</a:t>
            </a:r>
          </a:p>
          <a:p>
            <a:pPr lvl="2"/>
            <a:r>
              <a:rPr lang="en-US" dirty="0"/>
              <a:t>Adult is never alone with a Scout and never has one-on-one communications with Scouts</a:t>
            </a:r>
          </a:p>
          <a:p>
            <a:pPr lvl="1"/>
            <a:r>
              <a:rPr lang="en-US" dirty="0"/>
              <a:t>Wilderness First Aid/CPR</a:t>
            </a:r>
          </a:p>
          <a:p>
            <a:pPr lvl="1"/>
            <a:r>
              <a:rPr lang="en-US" dirty="0"/>
              <a:t>Bullying and Sexual Abuse Awareness, Weather, Water Safety</a:t>
            </a:r>
          </a:p>
        </p:txBody>
      </p:sp>
    </p:spTree>
    <p:extLst>
      <p:ext uri="{BB962C8B-B14F-4D97-AF65-F5344CB8AC3E}">
        <p14:creationId xmlns:p14="http://schemas.microsoft.com/office/powerpoint/2010/main" val="1692905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7A56ED-14B1-1EF6-6169-C4554C117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/>
              <a:t>Your Troop At A Glance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10272-5B3E-D17A-DBB7-0C51154FEA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455" y="1727264"/>
            <a:ext cx="11732963" cy="5094160"/>
          </a:xfrm>
        </p:spPr>
        <p:txBody>
          <a:bodyPr>
            <a:noAutofit/>
          </a:bodyPr>
          <a:lstStyle/>
          <a:p>
            <a:r>
              <a:rPr lang="en-US" sz="2100" dirty="0"/>
              <a:t>Grace Commons Church has been our benefactor since 1952 – but there is no proselytizing</a:t>
            </a:r>
          </a:p>
          <a:p>
            <a:r>
              <a:rPr lang="en-US" sz="2100" dirty="0"/>
              <a:t>We offer camping experiences every month of the year</a:t>
            </a:r>
          </a:p>
          <a:p>
            <a:r>
              <a:rPr lang="en-US" sz="2100" dirty="0"/>
              <a:t>Formal Leadership Training Opportunities</a:t>
            </a:r>
          </a:p>
          <a:p>
            <a:r>
              <a:rPr lang="en-US" sz="2100" dirty="0"/>
              <a:t>We follow BVSD – if there is a holiday, we do not meet.  If there is a long weekend, we are likely camping!</a:t>
            </a:r>
          </a:p>
          <a:p>
            <a:r>
              <a:rPr lang="en-US" sz="2100" dirty="0"/>
              <a:t>Centered around Monday Meetings (Aug – May)</a:t>
            </a:r>
          </a:p>
          <a:p>
            <a:r>
              <a:rPr lang="en-US" sz="2100" dirty="0"/>
              <a:t>Spring Break Trips – generally in Utah</a:t>
            </a:r>
          </a:p>
          <a:p>
            <a:pPr lvl="1"/>
            <a:r>
              <a:rPr lang="en-US" sz="2100" dirty="0"/>
              <a:t>All ability levels are accommodated</a:t>
            </a:r>
          </a:p>
          <a:p>
            <a:r>
              <a:rPr lang="en-US" sz="2100" dirty="0"/>
              <a:t>Week-long “traditional” Summer Camps and summer Colorado back country trips are offered</a:t>
            </a:r>
          </a:p>
          <a:p>
            <a:r>
              <a:rPr lang="en-US" sz="2100" dirty="0"/>
              <a:t>Afternoon/Evening summer “Rotations” (hiking, biking, water crossing training, rock climbing, </a:t>
            </a:r>
            <a:r>
              <a:rPr lang="en-US" sz="2100" dirty="0" err="1"/>
              <a:t>etc</a:t>
            </a:r>
            <a:r>
              <a:rPr lang="en-US" sz="2100" dirty="0"/>
              <a:t>)</a:t>
            </a:r>
          </a:p>
          <a:p>
            <a:r>
              <a:rPr lang="en-US" sz="2100" dirty="0"/>
              <a:t>2-Week High Adventure trips (bigger trips on an approx. 3-year rotation)</a:t>
            </a:r>
          </a:p>
          <a:p>
            <a:r>
              <a:rPr lang="en-US" sz="2100" dirty="0"/>
              <a:t>Parents are strongly encouraged to participate in all activities and trips</a:t>
            </a:r>
          </a:p>
          <a:p>
            <a:pPr lvl="1"/>
            <a:r>
              <a:rPr lang="en-US" sz="2100" dirty="0"/>
              <a:t>You will likely not be more directly involved with your son or daughter, than with this Troop</a:t>
            </a:r>
          </a:p>
          <a:p>
            <a:endParaRPr lang="en-US" sz="2100" dirty="0"/>
          </a:p>
          <a:p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41109113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EF542-139B-AF39-6206-D0CF1191B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61B3F-FDD4-D2D5-88F2-1EA45F8EF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193"/>
            <a:ext cx="10515600" cy="915035"/>
          </a:xfrm>
        </p:spPr>
        <p:txBody>
          <a:bodyPr>
            <a:normAutofit/>
          </a:bodyPr>
          <a:lstStyle/>
          <a:p>
            <a:r>
              <a:rPr lang="en-US" dirty="0"/>
              <a:t>Parent Time – Dues, Fees, 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3C6953-EDB2-E2E9-D174-2CDE35358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980902"/>
            <a:ext cx="11263185" cy="587709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The annual Scout National registration fee is $75</a:t>
            </a:r>
          </a:p>
          <a:p>
            <a:r>
              <a:rPr lang="en-US" dirty="0"/>
              <a:t> Adult volunteers  pay a $45 annual fee, which includes cost of a background check</a:t>
            </a:r>
          </a:p>
          <a:p>
            <a:r>
              <a:rPr lang="en-US" dirty="0"/>
              <a:t>Troop 171 annual dues are $95</a:t>
            </a:r>
          </a:p>
          <a:p>
            <a:r>
              <a:rPr lang="en-US" dirty="0"/>
              <a:t>Weekend trips are in the $30 to $60 range</a:t>
            </a:r>
          </a:p>
          <a:p>
            <a:r>
              <a:rPr lang="en-US" dirty="0"/>
              <a:t>Week-long Spring Break and Summer Camps are in the $300 range</a:t>
            </a:r>
          </a:p>
          <a:p>
            <a:r>
              <a:rPr lang="en-US" dirty="0"/>
              <a:t>Alaska, Scuba, Boundary Waters are in the $3K range</a:t>
            </a:r>
          </a:p>
          <a:p>
            <a:r>
              <a:rPr lang="en-US" dirty="0"/>
              <a:t>Campership Scholarships available for some trips, but no all</a:t>
            </a:r>
          </a:p>
          <a:p>
            <a:endParaRPr lang="en-US" sz="1600" dirty="0"/>
          </a:p>
          <a:p>
            <a:r>
              <a:rPr lang="en-US" dirty="0"/>
              <a:t>Some uniform items/Handbook are available at </a:t>
            </a:r>
            <a:r>
              <a:rPr lang="en-US" dirty="0" err="1"/>
              <a:t>McGuckins</a:t>
            </a:r>
            <a:endParaRPr lang="en-US" dirty="0"/>
          </a:p>
          <a:p>
            <a:pPr lvl="1"/>
            <a:r>
              <a:rPr lang="en-US" dirty="0"/>
              <a:t>Denver BSA store is near 6</a:t>
            </a:r>
            <a:r>
              <a:rPr lang="en-US" baseline="30000" dirty="0"/>
              <a:t>th</a:t>
            </a:r>
            <a:r>
              <a:rPr lang="en-US" dirty="0"/>
              <a:t> and Kipling</a:t>
            </a:r>
          </a:p>
          <a:p>
            <a:r>
              <a:rPr lang="en-US" dirty="0"/>
              <a:t>We are part of the Adventure West Council</a:t>
            </a:r>
          </a:p>
          <a:p>
            <a:pPr lvl="1"/>
            <a:r>
              <a:rPr lang="en-US" dirty="0"/>
              <a:t>Boulder north to the MT border (except Jackson Hole/Yellowstone), includes West NEB </a:t>
            </a:r>
          </a:p>
          <a:p>
            <a:pPr lvl="1"/>
            <a:r>
              <a:rPr lang="en-US" dirty="0"/>
              <a:t>Our Council store is located at the Loveland Outlet stores</a:t>
            </a:r>
          </a:p>
          <a:p>
            <a:r>
              <a:rPr lang="en-US" dirty="0"/>
              <a:t>We have a robust Troop “Gear Swap” program</a:t>
            </a:r>
          </a:p>
          <a:p>
            <a:r>
              <a:rPr lang="en-US" dirty="0"/>
              <a:t>Boulder Sports Recycler on Arapaho can’t be beat</a:t>
            </a:r>
          </a:p>
        </p:txBody>
      </p:sp>
    </p:spTree>
    <p:extLst>
      <p:ext uri="{BB962C8B-B14F-4D97-AF65-F5344CB8AC3E}">
        <p14:creationId xmlns:p14="http://schemas.microsoft.com/office/powerpoint/2010/main" val="3780087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13BC2C-1FDF-E7F8-7221-62E2D537E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8" name="Rectangle 87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group of people walking in the snow&#10;&#10;Description automatically generated">
            <a:extLst>
              <a:ext uri="{FF2B5EF4-FFF2-40B4-BE49-F238E27FC236}">
                <a16:creationId xmlns:a16="http://schemas.microsoft.com/office/drawing/2014/main" id="{D6FDCDC4-B335-20DB-DD90-5BC3B2288A6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2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1" name="Picture 10" descr="A group of people sitting in the snow&#10;&#10;Description automatically generated">
            <a:extLst>
              <a:ext uri="{FF2B5EF4-FFF2-40B4-BE49-F238E27FC236}">
                <a16:creationId xmlns:a16="http://schemas.microsoft.com/office/drawing/2014/main" id="{FB5232FE-35C0-1457-D951-E4DD01829F7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D9F771B-FF32-2FB7-6E54-975D28C60E8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90" name="Freeform: Shape 89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92" name="Freeform: Shape 91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A10397-C4F2-CA75-1F51-95BFD72C7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>
            <a:normAutofit/>
          </a:bodyPr>
          <a:lstStyle/>
          <a:p>
            <a:r>
              <a:rPr lang="en-US" dirty="0"/>
              <a:t>January/</a:t>
            </a:r>
            <a:br>
              <a:rPr lang="en-US" dirty="0"/>
            </a:br>
            <a:r>
              <a:rPr lang="en-US" dirty="0"/>
              <a:t>February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EF81E-58A6-D055-D00D-B36F038C1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016" y="2258567"/>
            <a:ext cx="3421519" cy="4599423"/>
          </a:xfrm>
        </p:spPr>
        <p:txBody>
          <a:bodyPr>
            <a:normAutofit/>
          </a:bodyPr>
          <a:lstStyle/>
          <a:p>
            <a:r>
              <a:rPr lang="en-US" sz="2000" dirty="0"/>
              <a:t>Backpacking opportunities for older Scouts</a:t>
            </a:r>
          </a:p>
          <a:p>
            <a:r>
              <a:rPr lang="en-US" sz="2000" dirty="0"/>
              <a:t>Winter car camping focused on the Klondike Winter Skills Event</a:t>
            </a:r>
          </a:p>
          <a:p>
            <a:pPr lvl="1"/>
            <a:r>
              <a:rPr lang="en-US" sz="2000" dirty="0"/>
              <a:t>+200 Scouts from around the region compete to complete challenges as best they can</a:t>
            </a:r>
          </a:p>
          <a:p>
            <a:pPr lvl="1"/>
            <a:r>
              <a:rPr lang="en-US" sz="2000" dirty="0"/>
              <a:t>Highlights basic Scouting skills as well as teamwork, leadership and problem solving</a:t>
            </a:r>
          </a:p>
        </p:txBody>
      </p:sp>
      <p:pic>
        <p:nvPicPr>
          <p:cNvPr id="17" name="Picture 16" descr="A group of people in ski gear&#10;&#10;Description automatically generated">
            <a:extLst>
              <a:ext uri="{FF2B5EF4-FFF2-40B4-BE49-F238E27FC236}">
                <a16:creationId xmlns:a16="http://schemas.microsoft.com/office/drawing/2014/main" id="{7CE9AB2C-ED70-E6F8-336E-05BD99497F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76672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DCBF34-B09C-C9A9-AA80-C5C18C5ED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id="{110EC7AD-7BD6-6C98-41FB-5234F9D663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5" name="Freeform: Shape 64">
            <a:extLst>
              <a:ext uri="{FF2B5EF4-FFF2-40B4-BE49-F238E27FC236}">
                <a16:creationId xmlns:a16="http://schemas.microsoft.com/office/drawing/2014/main" id="{6A3057F7-5D46-9904-9011-5411F5D65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7" name="Freeform: Shape 66">
            <a:extLst>
              <a:ext uri="{FF2B5EF4-FFF2-40B4-BE49-F238E27FC236}">
                <a16:creationId xmlns:a16="http://schemas.microsoft.com/office/drawing/2014/main" id="{72F07AEE-3F36-1028-513A-2C5446E7E7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CCAF95-3D79-4BAA-6F1E-025024BE7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0" y="334777"/>
            <a:ext cx="6697695" cy="1586537"/>
          </a:xfrm>
        </p:spPr>
        <p:txBody>
          <a:bodyPr>
            <a:normAutofit/>
          </a:bodyPr>
          <a:lstStyle/>
          <a:p>
            <a:r>
              <a:rPr lang="en-US" sz="4800" dirty="0"/>
              <a:t>Springtime in the Rockies!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B314C9A6-148A-A4D8-F1E4-54B7889CD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4AE20691-1F5E-00C1-E556-18055034B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D6A156-1EF0-2699-1E14-52B2A5C10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2258568"/>
            <a:ext cx="5728302" cy="4335816"/>
          </a:xfrm>
        </p:spPr>
        <p:txBody>
          <a:bodyPr>
            <a:normAutofit/>
          </a:bodyPr>
          <a:lstStyle/>
          <a:p>
            <a:r>
              <a:rPr lang="en-US" sz="2000" dirty="0"/>
              <a:t>Capitalize on our warmer, snowy environment</a:t>
            </a:r>
          </a:p>
          <a:p>
            <a:r>
              <a:rPr lang="en-US" sz="2000" dirty="0"/>
              <a:t>Colorado Hut Trip</a:t>
            </a:r>
          </a:p>
          <a:p>
            <a:r>
              <a:rPr lang="en-US" sz="2000" dirty="0"/>
              <a:t>Winter Sports Weekend at YMCA Snow Mountain Ranch</a:t>
            </a:r>
          </a:p>
          <a:p>
            <a:endParaRPr lang="en-US" sz="2000" dirty="0"/>
          </a:p>
          <a:p>
            <a:r>
              <a:rPr lang="en-US" sz="2000" dirty="0"/>
              <a:t>3 tiers of Spring Break trips, typically in Utah</a:t>
            </a:r>
          </a:p>
          <a:p>
            <a:pPr lvl="1"/>
            <a:r>
              <a:rPr lang="en-US" sz="1600" dirty="0"/>
              <a:t>Entry Adventure</a:t>
            </a:r>
          </a:p>
          <a:p>
            <a:pPr lvl="1"/>
            <a:r>
              <a:rPr lang="en-US" sz="1600" dirty="0"/>
              <a:t>Mini Adventure</a:t>
            </a:r>
          </a:p>
          <a:p>
            <a:pPr lvl="1"/>
            <a:r>
              <a:rPr lang="en-US" sz="1600" dirty="0"/>
              <a:t>High Adventure</a:t>
            </a:r>
          </a:p>
          <a:p>
            <a:r>
              <a:rPr lang="en-US" sz="2000" dirty="0"/>
              <a:t>All 3 ability levels re-group for a restaurant dinner in Utah and a stop at the Glenwood Hot Springs pool</a:t>
            </a: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5E28DD5C-47C8-6486-B820-76F922BD9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6887" y="5510"/>
            <a:ext cx="4885113" cy="366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B9993724-ABBE-3660-4536-6F715457B6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18381" y="2188877"/>
            <a:ext cx="3119048" cy="452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1272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6F11B5-D5A2-E859-0431-92FB1AE83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5" name="Rectangle 5134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52EF7E33-4EAE-425C-95DD-D9EE85752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2970445" cy="338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id="{7D7758C2-D5AC-02C6-4BB1-6B669F0C0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72956" y="10"/>
            <a:ext cx="2970465" cy="338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51520839-B96C-CA88-F983-2E26B4F46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45909" y="10"/>
            <a:ext cx="2971800" cy="338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740C18D6-9753-0328-63ED-E20B7245D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20200" y="10"/>
            <a:ext cx="2971800" cy="338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1C4E5C25-5889-9501-5EAA-8E35A5C3B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-1018" y="3474720"/>
            <a:ext cx="6044438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7" name="Rectangle 5136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3537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B667CD-FF9A-EF33-34FA-4E4D91C3A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653" y="3799272"/>
            <a:ext cx="5193748" cy="63712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Spring Break – Entry Level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358EF-2AAE-9C9D-0CC4-764CA8F8B2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9648" y="4510585"/>
            <a:ext cx="5366610" cy="1758732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FFFFFF"/>
                </a:solidFill>
              </a:rPr>
              <a:t>Harris Wash – South of Capital Reef NP</a:t>
            </a:r>
          </a:p>
          <a:p>
            <a:r>
              <a:rPr lang="en-US" sz="1800" dirty="0">
                <a:solidFill>
                  <a:srgbClr val="FFFFFF"/>
                </a:solidFill>
              </a:rPr>
              <a:t>Backpack to a “central location”  and then enjoy shorter explorations</a:t>
            </a:r>
          </a:p>
          <a:p>
            <a:r>
              <a:rPr lang="en-US" sz="1800" dirty="0">
                <a:solidFill>
                  <a:srgbClr val="FFFFFF"/>
                </a:solidFill>
              </a:rPr>
              <a:t>Spooky and Peek-A-Boo slot canyon are “tight”!</a:t>
            </a:r>
          </a:p>
        </p:txBody>
      </p:sp>
    </p:spTree>
    <p:extLst>
      <p:ext uri="{BB962C8B-B14F-4D97-AF65-F5344CB8AC3E}">
        <p14:creationId xmlns:p14="http://schemas.microsoft.com/office/powerpoint/2010/main" val="163084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7E56CF-218A-2541-F2D4-0CB402DD3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>
            <a:extLst>
              <a:ext uri="{FF2B5EF4-FFF2-40B4-BE49-F238E27FC236}">
                <a16:creationId xmlns:a16="http://schemas.microsoft.com/office/drawing/2014/main" id="{0EFD753D-6A49-46DD-9E82-AA6E2C62B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138A5824-1F4A-4EE7-BC13-5BB48FC080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045" y="318582"/>
            <a:ext cx="4556762" cy="2028511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32649A-1EFF-A672-85E6-2576A744F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6" y="637523"/>
            <a:ext cx="3941121" cy="1386733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Spring - Mini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32CFAC-8E21-CF23-8F4B-4909CF3E876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8250" y="324472"/>
            <a:ext cx="4556762" cy="20123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E24E5D-2664-4882-AD33-C8DAF937DD6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"/>
          <a:stretch/>
        </p:blipFill>
        <p:spPr>
          <a:xfrm>
            <a:off x="9617743" y="333326"/>
            <a:ext cx="2251026" cy="20137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1D4D65-05AE-C6C4-70DD-0DC97F33565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320044" y="2429124"/>
            <a:ext cx="4556762" cy="4100764"/>
          </a:xfrm>
          <a:prstGeom prst="rect">
            <a:avLst/>
          </a:prstGeom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0F8BFD3B-29FB-4A95-BB51-220F8A6C57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6650" y="2429124"/>
            <a:ext cx="4561251" cy="4108837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B975F-749D-1599-79C1-6A4A215D6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2159" y="2758930"/>
            <a:ext cx="3944010" cy="3455091"/>
          </a:xfrm>
        </p:spPr>
        <p:txBody>
          <a:bodyPr anchor="ctr">
            <a:norm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Longer distances</a:t>
            </a:r>
          </a:p>
          <a:p>
            <a:r>
              <a:rPr lang="en-US" sz="2000">
                <a:solidFill>
                  <a:srgbClr val="FFFFFF"/>
                </a:solidFill>
              </a:rPr>
              <a:t>Heavier packs</a:t>
            </a:r>
          </a:p>
          <a:p>
            <a:r>
              <a:rPr lang="en-US" sz="2000">
                <a:solidFill>
                  <a:srgbClr val="FFFFFF"/>
                </a:solidFill>
              </a:rPr>
              <a:t>More maturity and self-reliance is expected </a:t>
            </a:r>
          </a:p>
          <a:p>
            <a:r>
              <a:rPr lang="en-US" sz="2000">
                <a:solidFill>
                  <a:srgbClr val="FFFFFF"/>
                </a:solidFill>
              </a:rPr>
              <a:t>~50 mile “descent” of the Paria River, to Page AZ</a:t>
            </a:r>
          </a:p>
          <a:p>
            <a:endParaRPr lang="en-US" sz="2000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9BA791-9FFD-0ABB-21CF-385D04ED3C2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"/>
          <a:stretch/>
        </p:blipFill>
        <p:spPr>
          <a:xfrm>
            <a:off x="9617746" y="2426918"/>
            <a:ext cx="2251025" cy="19984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D8E347-FA50-C716-C1B7-534607E88D6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"/>
          <a:stretch/>
        </p:blipFill>
        <p:spPr>
          <a:xfrm>
            <a:off x="9617746" y="4499919"/>
            <a:ext cx="2251024" cy="203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580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E5D581-B534-7069-742D-609ADCFE6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66" name="Rectangle 6165">
            <a:extLst>
              <a:ext uri="{FF2B5EF4-FFF2-40B4-BE49-F238E27FC236}">
                <a16:creationId xmlns:a16="http://schemas.microsoft.com/office/drawing/2014/main" id="{CAD82CDB-5509-455C-A2AC-DBC53F85A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168" name="Rectangle 6167">
            <a:extLst>
              <a:ext uri="{FF2B5EF4-FFF2-40B4-BE49-F238E27FC236}">
                <a16:creationId xmlns:a16="http://schemas.microsoft.com/office/drawing/2014/main" id="{720D4FAC-7B9A-4A4F-8E53-071522870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3078" y="201352"/>
            <a:ext cx="7568588" cy="2093976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5F8892-EC74-550C-558C-65D209B92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1094" y="443668"/>
            <a:ext cx="3120169" cy="1609344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Spring Break – High Adventure</a:t>
            </a:r>
          </a:p>
        </p:txBody>
      </p:sp>
      <p:pic>
        <p:nvPicPr>
          <p:cNvPr id="6150" name="Picture 6">
            <a:extLst>
              <a:ext uri="{FF2B5EF4-FFF2-40B4-BE49-F238E27FC236}">
                <a16:creationId xmlns:a16="http://schemas.microsoft.com/office/drawing/2014/main" id="{3E77936E-95A6-160C-6BE0-5ADA9132F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73920"/>
            <a:ext cx="3936404" cy="214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70" name="Rectangle 6169">
            <a:extLst>
              <a:ext uri="{FF2B5EF4-FFF2-40B4-BE49-F238E27FC236}">
                <a16:creationId xmlns:a16="http://schemas.microsoft.com/office/drawing/2014/main" id="{EDD2A13B-608C-4BE1-AC1F-62B2DAF76B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5702" y="897487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72" name="Rectangle 6171">
            <a:extLst>
              <a:ext uri="{FF2B5EF4-FFF2-40B4-BE49-F238E27FC236}">
                <a16:creationId xmlns:a16="http://schemas.microsoft.com/office/drawing/2014/main" id="{977038ED-F717-467A-8D75-D8441BB92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60118" y="123919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996AF8-D4C4-B95D-0E8A-DA44F3E621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5233" y="284482"/>
            <a:ext cx="3712464" cy="2093976"/>
          </a:xfrm>
        </p:spPr>
        <p:txBody>
          <a:bodyPr anchor="ctr">
            <a:normAutofit/>
          </a:bodyPr>
          <a:lstStyle/>
          <a:p>
            <a:r>
              <a:rPr lang="en-US" sz="1600" dirty="0"/>
              <a:t>Most Strenuous Trips</a:t>
            </a:r>
          </a:p>
          <a:p>
            <a:r>
              <a:rPr lang="en-US" sz="1600" dirty="0"/>
              <a:t>14yo+, completed previous trips</a:t>
            </a:r>
          </a:p>
          <a:p>
            <a:r>
              <a:rPr lang="en-US" sz="1600" dirty="0"/>
              <a:t>Mountain Biking, Rappelling</a:t>
            </a:r>
          </a:p>
          <a:p>
            <a:r>
              <a:rPr lang="en-US" sz="1600" dirty="0"/>
              <a:t>Longer Distances</a:t>
            </a:r>
          </a:p>
          <a:p>
            <a:r>
              <a:rPr lang="en-US" sz="1600" dirty="0"/>
              <a:t>Moving Daily</a:t>
            </a:r>
          </a:p>
          <a:p>
            <a:r>
              <a:rPr lang="en-US" sz="1600" dirty="0"/>
              <a:t>Maturity and stamina are needed</a:t>
            </a:r>
          </a:p>
          <a:p>
            <a:endParaRPr lang="en-US" sz="900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B337B5AB-849F-B1B5-7566-34937ABE5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2573433"/>
            <a:ext cx="3936404" cy="373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E76864B5-B781-2245-E1E1-A7B458985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4155702" y="2573434"/>
            <a:ext cx="3922776" cy="373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C24B5605-C95A-5C64-A0AA-5F01A76DE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 bwMode="auto">
          <a:xfrm>
            <a:off x="8290932" y="2560123"/>
            <a:ext cx="3901068" cy="374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2013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C058C7-6033-153A-F75C-1C961B91D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E54C721-C24F-F0C0-31FF-D5E63AA43EA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2970445" cy="33832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9A9D13-97E1-E088-BEDE-485F6D98DB3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2956" y="10"/>
            <a:ext cx="2970465" cy="3383268"/>
          </a:xfrm>
          <a:prstGeom prst="rect">
            <a:avLst/>
          </a:prstGeom>
        </p:spPr>
      </p:pic>
      <p:pic>
        <p:nvPicPr>
          <p:cNvPr id="6" name="Picture 5" descr="A group of people in a lake&#10;&#10;Description automatically generated">
            <a:extLst>
              <a:ext uri="{FF2B5EF4-FFF2-40B4-BE49-F238E27FC236}">
                <a16:creationId xmlns:a16="http://schemas.microsoft.com/office/drawing/2014/main" id="{8E089062-9420-E001-85BB-7A106E833B4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5909" y="10"/>
            <a:ext cx="2971800" cy="33832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5AF747-9008-AEB0-C045-133F0DDBC2B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20200" y="10"/>
            <a:ext cx="2971800" cy="3383268"/>
          </a:xfrm>
          <a:prstGeom prst="rect">
            <a:avLst/>
          </a:prstGeom>
        </p:spPr>
      </p:pic>
      <p:pic>
        <p:nvPicPr>
          <p:cNvPr id="14" name="Picture 13" descr="A group of people around a fire&#10;&#10;Description automatically generated">
            <a:extLst>
              <a:ext uri="{FF2B5EF4-FFF2-40B4-BE49-F238E27FC236}">
                <a16:creationId xmlns:a16="http://schemas.microsoft.com/office/drawing/2014/main" id="{5204F4A3-CE1C-E868-14B6-1187B0FD977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-1018" y="3474720"/>
            <a:ext cx="6044438" cy="3383280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534A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EA680F-664A-67DA-2E2A-6B6C76F29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653" y="3799272"/>
            <a:ext cx="5193748" cy="637124"/>
          </a:xfrm>
        </p:spPr>
        <p:txBody>
          <a:bodyPr>
            <a:normAutofit fontScale="90000"/>
          </a:bodyPr>
          <a:lstStyle/>
          <a:p>
            <a:r>
              <a:rPr lang="en-US" sz="5300" dirty="0">
                <a:solidFill>
                  <a:srgbClr val="FFFFFF"/>
                </a:solidFill>
              </a:rPr>
              <a:t>June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3E634B-4703-8506-10B6-4FB6BFF0C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9647" y="4510584"/>
            <a:ext cx="5547595" cy="2235903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Summer Camp!</a:t>
            </a:r>
          </a:p>
          <a:p>
            <a:r>
              <a:rPr lang="en-US" sz="2400" dirty="0">
                <a:solidFill>
                  <a:srgbClr val="FFFFFF"/>
                </a:solidFill>
              </a:rPr>
              <a:t>To keep things interesting, we use Scout Camps south of Denver, in the Black Hills (SD) or our own 171 event in NE Utah on Flaming Gorge Reservoir</a:t>
            </a:r>
          </a:p>
          <a:p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6870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E317EA-CC61-66B2-8CCF-4491B4D45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63" name="Rectangle 1062">
            <a:extLst>
              <a:ext uri="{FF2B5EF4-FFF2-40B4-BE49-F238E27FC236}">
                <a16:creationId xmlns:a16="http://schemas.microsoft.com/office/drawing/2014/main" id="{94BFCCA4-109C-4B21-816E-144FE75C3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07F1A7-BFA3-5607-DBA8-7189FD6FA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842" y="1343334"/>
            <a:ext cx="1603127" cy="78306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dirty="0"/>
              <a:t>June</a:t>
            </a:r>
          </a:p>
        </p:txBody>
      </p:sp>
      <p:sp>
        <p:nvSpPr>
          <p:cNvPr id="1062" name="sketch line">
            <a:extLst>
              <a:ext uri="{FF2B5EF4-FFF2-40B4-BE49-F238E27FC236}">
                <a16:creationId xmlns:a16="http://schemas.microsoft.com/office/drawing/2014/main" id="{0059B5C0-FEC8-4370-AF45-02E3AEF6F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659144"/>
            <a:ext cx="3566160" cy="18288"/>
          </a:xfrm>
          <a:custGeom>
            <a:avLst/>
            <a:gdLst>
              <a:gd name="connsiteX0" fmla="*/ 0 w 3566160"/>
              <a:gd name="connsiteY0" fmla="*/ 0 h 18288"/>
              <a:gd name="connsiteX1" fmla="*/ 665683 w 3566160"/>
              <a:gd name="connsiteY1" fmla="*/ 0 h 18288"/>
              <a:gd name="connsiteX2" fmla="*/ 1331366 w 3566160"/>
              <a:gd name="connsiteY2" fmla="*/ 0 h 18288"/>
              <a:gd name="connsiteX3" fmla="*/ 1818742 w 3566160"/>
              <a:gd name="connsiteY3" fmla="*/ 0 h 18288"/>
              <a:gd name="connsiteX4" fmla="*/ 2413102 w 3566160"/>
              <a:gd name="connsiteY4" fmla="*/ 0 h 18288"/>
              <a:gd name="connsiteX5" fmla="*/ 2936138 w 3566160"/>
              <a:gd name="connsiteY5" fmla="*/ 0 h 18288"/>
              <a:gd name="connsiteX6" fmla="*/ 3566160 w 3566160"/>
              <a:gd name="connsiteY6" fmla="*/ 0 h 18288"/>
              <a:gd name="connsiteX7" fmla="*/ 3566160 w 3566160"/>
              <a:gd name="connsiteY7" fmla="*/ 18288 h 18288"/>
              <a:gd name="connsiteX8" fmla="*/ 2971800 w 3566160"/>
              <a:gd name="connsiteY8" fmla="*/ 18288 h 18288"/>
              <a:gd name="connsiteX9" fmla="*/ 2448763 w 3566160"/>
              <a:gd name="connsiteY9" fmla="*/ 18288 h 18288"/>
              <a:gd name="connsiteX10" fmla="*/ 1854403 w 3566160"/>
              <a:gd name="connsiteY10" fmla="*/ 18288 h 18288"/>
              <a:gd name="connsiteX11" fmla="*/ 1295705 w 3566160"/>
              <a:gd name="connsiteY11" fmla="*/ 18288 h 18288"/>
              <a:gd name="connsiteX12" fmla="*/ 772668 w 3566160"/>
              <a:gd name="connsiteY12" fmla="*/ 18288 h 18288"/>
              <a:gd name="connsiteX13" fmla="*/ 0 w 3566160"/>
              <a:gd name="connsiteY13" fmla="*/ 18288 h 18288"/>
              <a:gd name="connsiteX14" fmla="*/ 0 w 356616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66160" h="18288" fill="none" extrusionOk="0">
                <a:moveTo>
                  <a:pt x="0" y="0"/>
                </a:moveTo>
                <a:cubicBezTo>
                  <a:pt x="222644" y="15773"/>
                  <a:pt x="447078" y="-30288"/>
                  <a:pt x="665683" y="0"/>
                </a:cubicBezTo>
                <a:cubicBezTo>
                  <a:pt x="884288" y="30288"/>
                  <a:pt x="1132425" y="-6167"/>
                  <a:pt x="1331366" y="0"/>
                </a:cubicBezTo>
                <a:cubicBezTo>
                  <a:pt x="1530307" y="6167"/>
                  <a:pt x="1680942" y="17562"/>
                  <a:pt x="1818742" y="0"/>
                </a:cubicBezTo>
                <a:cubicBezTo>
                  <a:pt x="1956542" y="-17562"/>
                  <a:pt x="2130227" y="23032"/>
                  <a:pt x="2413102" y="0"/>
                </a:cubicBezTo>
                <a:cubicBezTo>
                  <a:pt x="2695977" y="-23032"/>
                  <a:pt x="2679988" y="-13260"/>
                  <a:pt x="2936138" y="0"/>
                </a:cubicBezTo>
                <a:cubicBezTo>
                  <a:pt x="3192288" y="13260"/>
                  <a:pt x="3378668" y="16268"/>
                  <a:pt x="3566160" y="0"/>
                </a:cubicBezTo>
                <a:cubicBezTo>
                  <a:pt x="3566199" y="7328"/>
                  <a:pt x="3566779" y="9982"/>
                  <a:pt x="3566160" y="18288"/>
                </a:cubicBezTo>
                <a:cubicBezTo>
                  <a:pt x="3315478" y="45899"/>
                  <a:pt x="3188272" y="-7574"/>
                  <a:pt x="2971800" y="18288"/>
                </a:cubicBezTo>
                <a:cubicBezTo>
                  <a:pt x="2755328" y="44150"/>
                  <a:pt x="2598570" y="34692"/>
                  <a:pt x="2448763" y="18288"/>
                </a:cubicBezTo>
                <a:cubicBezTo>
                  <a:pt x="2298956" y="1884"/>
                  <a:pt x="2011344" y="-7043"/>
                  <a:pt x="1854403" y="18288"/>
                </a:cubicBezTo>
                <a:cubicBezTo>
                  <a:pt x="1697462" y="43619"/>
                  <a:pt x="1444994" y="618"/>
                  <a:pt x="1295705" y="18288"/>
                </a:cubicBezTo>
                <a:cubicBezTo>
                  <a:pt x="1146416" y="35958"/>
                  <a:pt x="965401" y="42167"/>
                  <a:pt x="772668" y="18288"/>
                </a:cubicBezTo>
                <a:cubicBezTo>
                  <a:pt x="579935" y="-5591"/>
                  <a:pt x="352420" y="-19381"/>
                  <a:pt x="0" y="18288"/>
                </a:cubicBezTo>
                <a:cubicBezTo>
                  <a:pt x="-593" y="9736"/>
                  <a:pt x="244" y="6610"/>
                  <a:pt x="0" y="0"/>
                </a:cubicBezTo>
                <a:close/>
              </a:path>
              <a:path w="3566160" h="18288" stroke="0" extrusionOk="0">
                <a:moveTo>
                  <a:pt x="0" y="0"/>
                </a:moveTo>
                <a:cubicBezTo>
                  <a:pt x="169947" y="-5008"/>
                  <a:pt x="340602" y="-17518"/>
                  <a:pt x="594360" y="0"/>
                </a:cubicBezTo>
                <a:cubicBezTo>
                  <a:pt x="848118" y="17518"/>
                  <a:pt x="997921" y="8866"/>
                  <a:pt x="1224382" y="0"/>
                </a:cubicBezTo>
                <a:cubicBezTo>
                  <a:pt x="1450843" y="-8866"/>
                  <a:pt x="1572343" y="8392"/>
                  <a:pt x="1783080" y="0"/>
                </a:cubicBezTo>
                <a:cubicBezTo>
                  <a:pt x="1993817" y="-8392"/>
                  <a:pt x="2266728" y="2126"/>
                  <a:pt x="2448763" y="0"/>
                </a:cubicBezTo>
                <a:cubicBezTo>
                  <a:pt x="2630798" y="-2126"/>
                  <a:pt x="2815508" y="-13843"/>
                  <a:pt x="3043123" y="0"/>
                </a:cubicBezTo>
                <a:cubicBezTo>
                  <a:pt x="3270738" y="13843"/>
                  <a:pt x="3420568" y="2184"/>
                  <a:pt x="3566160" y="0"/>
                </a:cubicBezTo>
                <a:cubicBezTo>
                  <a:pt x="3566487" y="8595"/>
                  <a:pt x="3566088" y="13110"/>
                  <a:pt x="3566160" y="18288"/>
                </a:cubicBezTo>
                <a:cubicBezTo>
                  <a:pt x="3421748" y="9323"/>
                  <a:pt x="3176383" y="-3939"/>
                  <a:pt x="2971800" y="18288"/>
                </a:cubicBezTo>
                <a:cubicBezTo>
                  <a:pt x="2767217" y="40515"/>
                  <a:pt x="2590769" y="4336"/>
                  <a:pt x="2306117" y="18288"/>
                </a:cubicBezTo>
                <a:cubicBezTo>
                  <a:pt x="2021465" y="32240"/>
                  <a:pt x="1860727" y="-9280"/>
                  <a:pt x="1676095" y="18288"/>
                </a:cubicBezTo>
                <a:cubicBezTo>
                  <a:pt x="1491463" y="45856"/>
                  <a:pt x="1329173" y="5765"/>
                  <a:pt x="1153058" y="18288"/>
                </a:cubicBezTo>
                <a:cubicBezTo>
                  <a:pt x="976943" y="30811"/>
                  <a:pt x="895178" y="4751"/>
                  <a:pt x="665683" y="18288"/>
                </a:cubicBezTo>
                <a:cubicBezTo>
                  <a:pt x="436189" y="31825"/>
                  <a:pt x="302924" y="2002"/>
                  <a:pt x="0" y="18288"/>
                </a:cubicBezTo>
                <a:cubicBezTo>
                  <a:pt x="822" y="10564"/>
                  <a:pt x="-23" y="457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44897650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5CD01A-8E12-400E-9911-B7F60AF1707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0936" y="2807168"/>
            <a:ext cx="4377482" cy="78306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dirty="0"/>
              <a:t>Parents augment Scout Leaders in teaching Merit Badges</a:t>
            </a:r>
          </a:p>
          <a:p>
            <a:endParaRPr lang="en-US" sz="2200" dirty="0"/>
          </a:p>
        </p:txBody>
      </p:sp>
      <p:pic>
        <p:nvPicPr>
          <p:cNvPr id="15" name="Picture 1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DE5A01D-EA16-6FE4-C88C-3E5B953F338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6235" y="8921"/>
            <a:ext cx="6816831" cy="465681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CDD74C6-D1A6-E491-778D-85DB9FC48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355137" y="3703152"/>
            <a:ext cx="4521569" cy="312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group of people sitting in chairs under a green tarp&#10;&#10;Description automatically generated">
            <a:extLst>
              <a:ext uri="{FF2B5EF4-FFF2-40B4-BE49-F238E27FC236}">
                <a16:creationId xmlns:a16="http://schemas.microsoft.com/office/drawing/2014/main" id="{237CB329-1BB1-AFE6-9A67-39FED9837EC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9772" y="220576"/>
            <a:ext cx="3099816" cy="2202379"/>
          </a:xfrm>
          <a:prstGeom prst="rect">
            <a:avLst/>
          </a:prstGeom>
        </p:spPr>
      </p:pic>
      <p:pic>
        <p:nvPicPr>
          <p:cNvPr id="5" name="Picture 4" descr="A group of people in a forest&#10;&#10;Description automatically generated">
            <a:extLst>
              <a:ext uri="{FF2B5EF4-FFF2-40B4-BE49-F238E27FC236}">
                <a16:creationId xmlns:a16="http://schemas.microsoft.com/office/drawing/2014/main" id="{0D7464D0-DEDC-49BF-4B4E-4247E30A303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650273" y="3413784"/>
            <a:ext cx="4857771" cy="343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1898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3ded8b1b-070d-4629-82e4-c0b019f46057}" enabled="0" method="" siteId="{3ded8b1b-070d-4629-82e4-c0b019f4605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1285</TotalTime>
  <Words>1023</Words>
  <Application>Microsoft Macintosh PowerPoint</Application>
  <PresentationFormat>Widescreen</PresentationFormat>
  <Paragraphs>131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Aptos</vt:lpstr>
      <vt:lpstr>Aptos Display</vt:lpstr>
      <vt:lpstr>Arial</vt:lpstr>
      <vt:lpstr>Calibri</vt:lpstr>
      <vt:lpstr>Office Theme</vt:lpstr>
      <vt:lpstr>Scouting America Troops 171B &amp; 171G</vt:lpstr>
      <vt:lpstr>Your Troop At A Glance</vt:lpstr>
      <vt:lpstr>January/ February</vt:lpstr>
      <vt:lpstr>Springtime in the Rockies!</vt:lpstr>
      <vt:lpstr>Spring Break – Entry Level   </vt:lpstr>
      <vt:lpstr>Spring - Mini</vt:lpstr>
      <vt:lpstr>Spring Break – High Adventure</vt:lpstr>
      <vt:lpstr>June</vt:lpstr>
      <vt:lpstr>June</vt:lpstr>
      <vt:lpstr>High Adventure - AK</vt:lpstr>
      <vt:lpstr>High Adventure - Scuba</vt:lpstr>
      <vt:lpstr>High Adventure – Boundary Waters</vt:lpstr>
      <vt:lpstr>High Adventure – Colorado</vt:lpstr>
      <vt:lpstr>Fall</vt:lpstr>
      <vt:lpstr>November</vt:lpstr>
      <vt:lpstr>Questions?</vt:lpstr>
      <vt:lpstr>Parent Time</vt:lpstr>
      <vt:lpstr>Parent Involvement</vt:lpstr>
      <vt:lpstr>Rules and Paperwork</vt:lpstr>
      <vt:lpstr>Parent Time – Dues, Fees, Materials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Mark Rupert</dc:creator>
  <cp:lastModifiedBy>Mark Rupert</cp:lastModifiedBy>
  <cp:revision>23</cp:revision>
  <dcterms:created xsi:type="dcterms:W3CDTF">2025-02-05T03:50:36Z</dcterms:created>
  <dcterms:modified xsi:type="dcterms:W3CDTF">2025-02-18T21:29:38Z</dcterms:modified>
</cp:coreProperties>
</file>